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0E2D93-ADD2-41D7-AD29-7D926343E062}">
  <a:tblStyle styleId="{680E2D93-ADD2-41D7-AD29-7D926343E0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c564f5e52c_0_1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g1c564f5e52c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c04f09eb92_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c04f09eb92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564f5e52c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c564f5e52c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6ee3a477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c6ee3a477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14def570e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c14def570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14def570e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c14def570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564f5e52c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c564f5e52c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c6ee3a477d_1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c6ee3a477d_1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c6ee3a477d_11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c6ee3a477d_1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c6ee3a477d_11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c6ee3a477d_1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c6ee3a477d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c6ee3a477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c564f5e52c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1c564f5e52c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6ee3a477d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c6ee3a477d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c564f5e52c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c564f5e52c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c564f5e52c_0_2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c564f5e52c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c564f5e52c_0_2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c564f5e52c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c564f5e52c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c564f5e52c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9a6f4772be7ca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9a6f4772be7ca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564f5e52c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c564f5e52c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c564f5e52c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c564f5e52c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564f5e52c_0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c564f5e52c_0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c564f5e52c_0_3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c564f5e52c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c564f5e52c_0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c564f5e52c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c14def570e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1c14def570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c1600e1e8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c1600e1e8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c14def570e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1c14def570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c564f5e52c_0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c564f5e52c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564f5e52c_0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c564f5e52c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c564f5e52c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c564f5e52c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txBox="1"/>
          <p:nvPr>
            <p:ph type="ctrTitle"/>
          </p:nvPr>
        </p:nvSpPr>
        <p:spPr>
          <a:xfrm>
            <a:off x="491836" y="495301"/>
            <a:ext cx="5327100" cy="6408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rgbClr val="0054A6"/>
              </a:buClr>
              <a:buSzPts val="4300"/>
              <a:buFont typeface="Arial"/>
              <a:buNone/>
              <a:defRPr b="1" i="0" sz="4300">
                <a:solidFill>
                  <a:srgbClr val="0054A6"/>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491836" y="1503110"/>
            <a:ext cx="4641300" cy="4503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rgbClr val="0054A6"/>
              </a:buClr>
              <a:buSzPts val="3000"/>
              <a:buNone/>
              <a:defRPr sz="3000">
                <a:solidFill>
                  <a:srgbClr val="0054A6"/>
                </a:solidFill>
                <a:latin typeface="Arial"/>
                <a:ea typeface="Arial"/>
                <a:cs typeface="Arial"/>
                <a:sym typeface="Aria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491836" y="2115955"/>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200">
                <a:solidFill>
                  <a:srgbClr val="0054A6"/>
                </a:solidFill>
                <a:latin typeface="Arial"/>
                <a:ea typeface="Arial"/>
                <a:cs typeface="Arial"/>
                <a:sym typeface="Aria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id="60" name="Google Shape;60;p14"/>
          <p:cNvPicPr preferRelativeResize="0"/>
          <p:nvPr/>
        </p:nvPicPr>
        <p:blipFill rotWithShape="1">
          <a:blip r:embed="rId2">
            <a:alphaModFix/>
          </a:blip>
          <a:srcRect b="0" l="0" r="0" t="0"/>
          <a:stretch/>
        </p:blipFill>
        <p:spPr>
          <a:xfrm>
            <a:off x="0" y="0"/>
            <a:ext cx="6372000" cy="1548573"/>
          </a:xfrm>
          <a:prstGeom prst="rect">
            <a:avLst/>
          </a:prstGeom>
          <a:noFill/>
          <a:ln>
            <a:noFill/>
          </a:ln>
        </p:spPr>
      </p:pic>
      <p:pic>
        <p:nvPicPr>
          <p:cNvPr id="61" name="Google Shape;61;p14"/>
          <p:cNvPicPr preferRelativeResize="0"/>
          <p:nvPr/>
        </p:nvPicPr>
        <p:blipFill rotWithShape="1">
          <a:blip r:embed="rId3">
            <a:alphaModFix/>
          </a:blip>
          <a:srcRect b="0" l="0" r="0" t="0"/>
          <a:stretch/>
        </p:blipFill>
        <p:spPr>
          <a:xfrm>
            <a:off x="491836" y="4547753"/>
            <a:ext cx="993600" cy="33586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62" name="Shape 62"/>
        <p:cNvGrpSpPr/>
        <p:nvPr/>
      </p:nvGrpSpPr>
      <p:grpSpPr>
        <a:xfrm>
          <a:off x="0" y="0"/>
          <a:ext cx="0" cy="0"/>
          <a:chOff x="0" y="0"/>
          <a:chExt cx="0" cy="0"/>
        </a:xfrm>
      </p:grpSpPr>
      <p:sp>
        <p:nvSpPr>
          <p:cNvPr id="63" name="Google Shape;63;p15"/>
          <p:cNvSpPr txBox="1"/>
          <p:nvPr>
            <p:ph idx="1" type="body"/>
          </p:nvPr>
        </p:nvSpPr>
        <p:spPr>
          <a:xfrm>
            <a:off x="484369" y="1322473"/>
            <a:ext cx="8271600" cy="3013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231F20"/>
              </a:buClr>
              <a:buSzPts val="1400"/>
              <a:buFont typeface="Arial"/>
              <a:buNone/>
              <a:defRPr b="0" i="0" sz="1400">
                <a:solidFill>
                  <a:srgbClr val="231F20"/>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 name="Google Shape;64;p15"/>
          <p:cNvSpPr txBox="1"/>
          <p:nvPr>
            <p:ph idx="2"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231F20"/>
              </a:buClr>
              <a:buSzPts val="4100"/>
              <a:buFont typeface="Arial"/>
              <a:buNone/>
              <a:defRPr b="1" i="0" sz="4100">
                <a:solidFill>
                  <a:srgbClr val="231F20"/>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5" name="Google Shape;65;p15"/>
          <p:cNvPicPr preferRelativeResize="0"/>
          <p:nvPr/>
        </p:nvPicPr>
        <p:blipFill rotWithShape="1">
          <a:blip r:embed="rId2">
            <a:alphaModFix/>
          </a:blip>
          <a:srcRect b="0" l="0" r="0" t="0"/>
          <a:stretch/>
        </p:blipFill>
        <p:spPr>
          <a:xfrm>
            <a:off x="484369" y="4547753"/>
            <a:ext cx="993600" cy="335865"/>
          </a:xfrm>
          <a:prstGeom prst="rect">
            <a:avLst/>
          </a:prstGeom>
          <a:noFill/>
          <a:ln>
            <a:noFill/>
          </a:ln>
        </p:spPr>
      </p:pic>
      <p:pic>
        <p:nvPicPr>
          <p:cNvPr id="66" name="Google Shape;66;p15"/>
          <p:cNvPicPr preferRelativeResize="0"/>
          <p:nvPr/>
        </p:nvPicPr>
        <p:blipFill rotWithShape="1">
          <a:blip r:embed="rId3">
            <a:alphaModFix/>
          </a:blip>
          <a:srcRect b="0" l="0" r="0" t="0"/>
          <a:stretch/>
        </p:blipFill>
        <p:spPr>
          <a:xfrm>
            <a:off x="539787" y="1212269"/>
            <a:ext cx="1537200" cy="75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Slide">
  <p:cSld name="Text + Image Slide">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0" t="0"/>
          <a:stretch/>
        </p:blipFill>
        <p:spPr>
          <a:xfrm>
            <a:off x="4000500" y="0"/>
            <a:ext cx="5143502" cy="5143502"/>
          </a:xfrm>
          <a:prstGeom prst="rect">
            <a:avLst/>
          </a:prstGeom>
          <a:noFill/>
          <a:ln>
            <a:noFill/>
          </a:ln>
        </p:spPr>
      </p:pic>
      <p:sp>
        <p:nvSpPr>
          <p:cNvPr id="69" name="Google Shape;69;p16"/>
          <p:cNvSpPr txBox="1"/>
          <p:nvPr>
            <p:ph idx="1"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231F20"/>
              </a:buClr>
              <a:buSzPts val="4100"/>
              <a:buFont typeface="Arial"/>
              <a:buNone/>
              <a:defRPr b="1" i="0" sz="4100">
                <a:solidFill>
                  <a:srgbClr val="231F20"/>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 name="Google Shape;70;p16"/>
          <p:cNvSpPr txBox="1"/>
          <p:nvPr>
            <p:ph idx="2" type="body"/>
          </p:nvPr>
        </p:nvSpPr>
        <p:spPr>
          <a:xfrm>
            <a:off x="484370" y="1271558"/>
            <a:ext cx="3921300" cy="3099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000000"/>
              </a:buClr>
              <a:buSzPts val="1400"/>
              <a:buFont typeface="Arial"/>
              <a:buNone/>
              <a:defRPr sz="1400">
                <a:solidFill>
                  <a:srgbClr val="000000"/>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 name="Google Shape;71;p16"/>
          <p:cNvPicPr preferRelativeResize="0"/>
          <p:nvPr/>
        </p:nvPicPr>
        <p:blipFill rotWithShape="1">
          <a:blip r:embed="rId3">
            <a:alphaModFix/>
          </a:blip>
          <a:srcRect b="0" l="0" r="0" t="0"/>
          <a:stretch/>
        </p:blipFill>
        <p:spPr>
          <a:xfrm>
            <a:off x="484369" y="4547753"/>
            <a:ext cx="993600" cy="33586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bg>
      <p:bgPr>
        <a:solidFill>
          <a:srgbClr val="0054A6"/>
        </a:solidFill>
      </p:bgPr>
    </p:bg>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0" l="0" r="0" t="0"/>
          <a:stretch/>
        </p:blipFill>
        <p:spPr>
          <a:xfrm>
            <a:off x="4784416" y="3575250"/>
            <a:ext cx="4360501" cy="1568250"/>
          </a:xfrm>
          <a:prstGeom prst="rect">
            <a:avLst/>
          </a:prstGeom>
          <a:noFill/>
          <a:ln>
            <a:noFill/>
          </a:ln>
        </p:spPr>
      </p:pic>
      <p:pic>
        <p:nvPicPr>
          <p:cNvPr id="74" name="Google Shape;74;p17"/>
          <p:cNvPicPr preferRelativeResize="0"/>
          <p:nvPr/>
        </p:nvPicPr>
        <p:blipFill rotWithShape="1">
          <a:blip r:embed="rId3">
            <a:alphaModFix/>
          </a:blip>
          <a:srcRect b="0" l="0" r="0" t="0"/>
          <a:stretch/>
        </p:blipFill>
        <p:spPr>
          <a:xfrm>
            <a:off x="491836" y="4547753"/>
            <a:ext cx="993600" cy="335865"/>
          </a:xfrm>
          <a:prstGeom prst="rect">
            <a:avLst/>
          </a:prstGeom>
          <a:noFill/>
          <a:ln>
            <a:noFill/>
          </a:ln>
        </p:spPr>
      </p:pic>
      <p:sp>
        <p:nvSpPr>
          <p:cNvPr id="75" name="Google Shape;75;p17"/>
          <p:cNvSpPr txBox="1"/>
          <p:nvPr>
            <p:ph idx="1" type="body"/>
          </p:nvPr>
        </p:nvSpPr>
        <p:spPr>
          <a:xfrm>
            <a:off x="484369" y="514594"/>
            <a:ext cx="3921300" cy="506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FFFFFF"/>
              </a:buClr>
              <a:buSzPts val="3000"/>
              <a:buFont typeface="Arial"/>
              <a:buNone/>
              <a:defRPr b="1" i="0" sz="3000">
                <a:solidFill>
                  <a:srgbClr val="FFFFFF"/>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 name="Google Shape;76;p17"/>
          <p:cNvSpPr txBox="1"/>
          <p:nvPr>
            <p:ph idx="2" type="body"/>
          </p:nvPr>
        </p:nvSpPr>
        <p:spPr>
          <a:xfrm>
            <a:off x="484369" y="1107728"/>
            <a:ext cx="3921300" cy="2655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Clr>
                <a:srgbClr val="FFFFFF"/>
              </a:buClr>
              <a:buSzPts val="1400"/>
              <a:buFont typeface="Arial"/>
              <a:buNone/>
              <a:defRPr sz="1400">
                <a:solidFill>
                  <a:srgbClr val="FFFFFF"/>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3" type="body"/>
          </p:nvPr>
        </p:nvSpPr>
        <p:spPr>
          <a:xfrm>
            <a:off x="5111785" y="4069445"/>
            <a:ext cx="3395400" cy="5061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Font typeface="Arial"/>
              <a:buNone/>
              <a:defRPr b="1" i="0" sz="4500">
                <a:solidFill>
                  <a:srgbClr val="FFFFFF"/>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er Slide">
  <p:cSld name="Page Breaker Slide">
    <p:bg>
      <p:bgPr>
        <a:solidFill>
          <a:srgbClr val="0054A6"/>
        </a:solidFill>
      </p:bgPr>
    </p:bg>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a:off x="491836" y="4547753"/>
            <a:ext cx="993600" cy="335865"/>
          </a:xfrm>
          <a:prstGeom prst="rect">
            <a:avLst/>
          </a:prstGeom>
          <a:noFill/>
          <a:ln>
            <a:noFill/>
          </a:ln>
        </p:spPr>
      </p:pic>
      <p:pic>
        <p:nvPicPr>
          <p:cNvPr id="80" name="Google Shape;80;p18"/>
          <p:cNvPicPr preferRelativeResize="0"/>
          <p:nvPr/>
        </p:nvPicPr>
        <p:blipFill rotWithShape="1">
          <a:blip r:embed="rId3">
            <a:alphaModFix/>
          </a:blip>
          <a:srcRect b="0" l="0" r="0" t="0"/>
          <a:stretch/>
        </p:blipFill>
        <p:spPr>
          <a:xfrm>
            <a:off x="0" y="1668706"/>
            <a:ext cx="9144897" cy="180608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1" Type="http://schemas.openxmlformats.org/officeDocument/2006/relationships/image" Target="../media/image35.jpg"/><Relationship Id="rId10" Type="http://schemas.openxmlformats.org/officeDocument/2006/relationships/image" Target="../media/image61.gif"/><Relationship Id="rId13" Type="http://schemas.openxmlformats.org/officeDocument/2006/relationships/image" Target="../media/image34.jpg"/><Relationship Id="rId12" Type="http://schemas.openxmlformats.org/officeDocument/2006/relationships/image" Target="../media/image33.jp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0.jpg"/><Relationship Id="rId9" Type="http://schemas.openxmlformats.org/officeDocument/2006/relationships/image" Target="../media/image42.png"/><Relationship Id="rId5" Type="http://schemas.openxmlformats.org/officeDocument/2006/relationships/image" Target="../media/image29.jpg"/><Relationship Id="rId6" Type="http://schemas.openxmlformats.org/officeDocument/2006/relationships/image" Target="../media/image28.jpg"/><Relationship Id="rId7" Type="http://schemas.openxmlformats.org/officeDocument/2006/relationships/image" Target="../media/image43.jp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59.png"/><Relationship Id="rId7"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google.com/document/d/1LCGKyr6Hu4oBbY1l1I2L-Sr6JQqwy_INtCR-lNymBW8/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9"/>
          <p:cNvSpPr txBox="1"/>
          <p:nvPr>
            <p:ph type="ctrTitle"/>
          </p:nvPr>
        </p:nvSpPr>
        <p:spPr>
          <a:xfrm>
            <a:off x="416825" y="345650"/>
            <a:ext cx="5444700" cy="894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1200"/>
              </a:spcBef>
              <a:spcAft>
                <a:spcPts val="0"/>
              </a:spcAft>
              <a:buClr>
                <a:schemeClr val="dk1"/>
              </a:buClr>
              <a:buSzPts val="1100"/>
              <a:buFont typeface="Arial"/>
              <a:buNone/>
            </a:pPr>
            <a:r>
              <a:rPr lang="en" sz="2400">
                <a:latin typeface="Roboto Slab"/>
                <a:ea typeface="Roboto Slab"/>
                <a:cs typeface="Roboto Slab"/>
                <a:sym typeface="Roboto Slab"/>
              </a:rPr>
              <a:t>MEDICAL ALERT SYSTEM USING EMOTION DETECTION</a:t>
            </a:r>
            <a:endParaRPr sz="2400">
              <a:latin typeface="Roboto Slab"/>
              <a:ea typeface="Roboto Slab"/>
              <a:cs typeface="Roboto Slab"/>
              <a:sym typeface="Roboto Slab"/>
            </a:endParaRPr>
          </a:p>
          <a:p>
            <a:pPr indent="0" lvl="0" marL="0" rtl="0" algn="l">
              <a:lnSpc>
                <a:spcPct val="90000"/>
              </a:lnSpc>
              <a:spcBef>
                <a:spcPts val="1200"/>
              </a:spcBef>
              <a:spcAft>
                <a:spcPts val="0"/>
              </a:spcAft>
              <a:buClr>
                <a:srgbClr val="0054A6"/>
              </a:buClr>
              <a:buSzPts val="2700"/>
              <a:buFont typeface="Arial"/>
              <a:buNone/>
            </a:pPr>
            <a:r>
              <a:t/>
            </a:r>
            <a:endParaRPr sz="2400">
              <a:latin typeface="Roboto Slab"/>
              <a:ea typeface="Roboto Slab"/>
              <a:cs typeface="Roboto Slab"/>
              <a:sym typeface="Roboto Slab"/>
            </a:endParaRPr>
          </a:p>
        </p:txBody>
      </p:sp>
      <p:sp>
        <p:nvSpPr>
          <p:cNvPr id="86" name="Google Shape;86;p19"/>
          <p:cNvSpPr txBox="1"/>
          <p:nvPr>
            <p:ph idx="1" type="subTitle"/>
          </p:nvPr>
        </p:nvSpPr>
        <p:spPr>
          <a:xfrm>
            <a:off x="352531" y="1535250"/>
            <a:ext cx="1972800" cy="450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0054A6"/>
              </a:buClr>
              <a:buSzPts val="2700"/>
              <a:buNone/>
            </a:pPr>
            <a:r>
              <a:rPr b="1" lang="en" sz="2700">
                <a:latin typeface="Roboto Slab"/>
                <a:ea typeface="Roboto Slab"/>
                <a:cs typeface="Roboto Slab"/>
                <a:sym typeface="Roboto Slab"/>
              </a:rPr>
              <a:t>GROUP - 8</a:t>
            </a:r>
            <a:endParaRPr>
              <a:latin typeface="Roboto Slab"/>
              <a:ea typeface="Roboto Slab"/>
              <a:cs typeface="Roboto Slab"/>
              <a:sym typeface="Roboto Slab"/>
            </a:endParaRPr>
          </a:p>
        </p:txBody>
      </p:sp>
      <p:pic>
        <p:nvPicPr>
          <p:cNvPr id="87" name="Google Shape;87;p19"/>
          <p:cNvPicPr preferRelativeResize="0"/>
          <p:nvPr/>
        </p:nvPicPr>
        <p:blipFill>
          <a:blip r:embed="rId3">
            <a:alphaModFix/>
          </a:blip>
          <a:stretch>
            <a:fillRect/>
          </a:stretch>
        </p:blipFill>
        <p:spPr>
          <a:xfrm rot="12">
            <a:off x="6980251" y="914289"/>
            <a:ext cx="1448924" cy="787032"/>
          </a:xfrm>
          <a:prstGeom prst="rect">
            <a:avLst/>
          </a:prstGeom>
          <a:noFill/>
          <a:ln>
            <a:noFill/>
          </a:ln>
        </p:spPr>
      </p:pic>
      <p:pic>
        <p:nvPicPr>
          <p:cNvPr id="88" name="Google Shape;88;p19"/>
          <p:cNvPicPr preferRelativeResize="0"/>
          <p:nvPr/>
        </p:nvPicPr>
        <p:blipFill>
          <a:blip r:embed="rId4">
            <a:alphaModFix/>
          </a:blip>
          <a:stretch>
            <a:fillRect/>
          </a:stretch>
        </p:blipFill>
        <p:spPr>
          <a:xfrm>
            <a:off x="4082674" y="1701325"/>
            <a:ext cx="4346503" cy="2899126"/>
          </a:xfrm>
          <a:prstGeom prst="rect">
            <a:avLst/>
          </a:prstGeom>
          <a:noFill/>
          <a:ln>
            <a:noFill/>
          </a:ln>
        </p:spPr>
      </p:pic>
      <p:pic>
        <p:nvPicPr>
          <p:cNvPr id="89" name="Google Shape;89;p19"/>
          <p:cNvPicPr preferRelativeResize="0"/>
          <p:nvPr/>
        </p:nvPicPr>
        <p:blipFill>
          <a:blip r:embed="rId5">
            <a:alphaModFix/>
          </a:blip>
          <a:stretch>
            <a:fillRect/>
          </a:stretch>
        </p:blipFill>
        <p:spPr>
          <a:xfrm>
            <a:off x="835475" y="2300275"/>
            <a:ext cx="2531600" cy="170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idx="2" type="body"/>
          </p:nvPr>
        </p:nvSpPr>
        <p:spPr>
          <a:xfrm>
            <a:off x="1438068" y="118119"/>
            <a:ext cx="5413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Business Use Case</a:t>
            </a:r>
            <a:endParaRPr/>
          </a:p>
        </p:txBody>
      </p:sp>
      <p:pic>
        <p:nvPicPr>
          <p:cNvPr id="156" name="Google Shape;156;p28"/>
          <p:cNvPicPr preferRelativeResize="0"/>
          <p:nvPr/>
        </p:nvPicPr>
        <p:blipFill>
          <a:blip r:embed="rId3">
            <a:alphaModFix/>
          </a:blip>
          <a:stretch>
            <a:fillRect/>
          </a:stretch>
        </p:blipFill>
        <p:spPr>
          <a:xfrm>
            <a:off x="544425" y="954500"/>
            <a:ext cx="4281126" cy="2630250"/>
          </a:xfrm>
          <a:prstGeom prst="rect">
            <a:avLst/>
          </a:prstGeom>
          <a:noFill/>
          <a:ln cap="flat" cmpd="sng" w="19050">
            <a:solidFill>
              <a:schemeClr val="dk2"/>
            </a:solidFill>
            <a:prstDash val="solid"/>
            <a:round/>
            <a:headEnd len="sm" w="sm" type="none"/>
            <a:tailEnd len="sm" w="sm" type="none"/>
          </a:ln>
        </p:spPr>
      </p:pic>
      <p:pic>
        <p:nvPicPr>
          <p:cNvPr id="157" name="Google Shape;157;p28"/>
          <p:cNvPicPr preferRelativeResize="0"/>
          <p:nvPr/>
        </p:nvPicPr>
        <p:blipFill>
          <a:blip r:embed="rId4">
            <a:alphaModFix/>
          </a:blip>
          <a:stretch>
            <a:fillRect/>
          </a:stretch>
        </p:blipFill>
        <p:spPr>
          <a:xfrm>
            <a:off x="4971550" y="1879100"/>
            <a:ext cx="3902925" cy="2719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idx="1" type="body"/>
          </p:nvPr>
        </p:nvSpPr>
        <p:spPr>
          <a:xfrm>
            <a:off x="484375" y="1390650"/>
            <a:ext cx="8271600" cy="31695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t/>
            </a:r>
            <a:endParaRPr sz="1800">
              <a:latin typeface="Calibri"/>
              <a:ea typeface="Calibri"/>
              <a:cs typeface="Calibri"/>
              <a:sym typeface="Calibri"/>
            </a:endParaRPr>
          </a:p>
          <a:p>
            <a:pPr indent="-342900" lvl="0" marL="457200" rtl="0" algn="l">
              <a:lnSpc>
                <a:spcPct val="115000"/>
              </a:lnSpc>
              <a:spcBef>
                <a:spcPts val="800"/>
              </a:spcBef>
              <a:spcAft>
                <a:spcPts val="0"/>
              </a:spcAft>
              <a:buSzPts val="1800"/>
              <a:buFont typeface="Roboto Slab"/>
              <a:buChar char="●"/>
            </a:pPr>
            <a:r>
              <a:rPr b="1" lang="en" sz="1800">
                <a:latin typeface="Calibri"/>
                <a:ea typeface="Calibri"/>
                <a:cs typeface="Calibri"/>
                <a:sym typeface="Calibri"/>
              </a:rPr>
              <a:t>Subscription Service</a:t>
            </a:r>
            <a:r>
              <a:rPr lang="en" sz="1800">
                <a:latin typeface="Calibri"/>
                <a:ea typeface="Calibri"/>
                <a:cs typeface="Calibri"/>
                <a:sym typeface="Calibri"/>
              </a:rPr>
              <a:t> :  AI-monitored care could act like a service that patients can choose to avail. It will act as an ‘extra eye’ to keep the patient in check.</a:t>
            </a:r>
            <a:endParaRPr sz="1800">
              <a:latin typeface="Calibri"/>
              <a:ea typeface="Calibri"/>
              <a:cs typeface="Calibri"/>
              <a:sym typeface="Calibri"/>
            </a:endParaRPr>
          </a:p>
          <a:p>
            <a:pPr indent="-342900" lvl="0" marL="457200" rtl="0" algn="l">
              <a:lnSpc>
                <a:spcPct val="115000"/>
              </a:lnSpc>
              <a:spcBef>
                <a:spcPts val="800"/>
              </a:spcBef>
              <a:spcAft>
                <a:spcPts val="0"/>
              </a:spcAft>
              <a:buSzPts val="1800"/>
              <a:buFont typeface="Roboto Slab"/>
              <a:buChar char="●"/>
            </a:pPr>
            <a:r>
              <a:rPr b="1" lang="en" sz="1800">
                <a:latin typeface="Calibri"/>
                <a:ea typeface="Calibri"/>
                <a:cs typeface="Calibri"/>
                <a:sym typeface="Calibri"/>
              </a:rPr>
              <a:t>Psychiatric Patient treatment: </a:t>
            </a:r>
            <a:r>
              <a:rPr lang="en" sz="1800">
                <a:latin typeface="Calibri"/>
                <a:ea typeface="Calibri"/>
                <a:cs typeface="Calibri"/>
                <a:sym typeface="Calibri"/>
              </a:rPr>
              <a:t> Can be used as a monitoring system especially for mentally-ill patients in rehab centres.</a:t>
            </a:r>
            <a:endParaRPr sz="1800">
              <a:latin typeface="Calibri"/>
              <a:ea typeface="Calibri"/>
              <a:cs typeface="Calibri"/>
              <a:sym typeface="Calibri"/>
            </a:endParaRPr>
          </a:p>
          <a:p>
            <a:pPr indent="-342900" lvl="0" marL="457200" rtl="0" algn="l">
              <a:lnSpc>
                <a:spcPct val="115000"/>
              </a:lnSpc>
              <a:spcBef>
                <a:spcPts val="800"/>
              </a:spcBef>
              <a:spcAft>
                <a:spcPts val="0"/>
              </a:spcAft>
              <a:buSzPts val="1800"/>
              <a:buFont typeface="Calibri"/>
              <a:buChar char="●"/>
            </a:pPr>
            <a:r>
              <a:rPr b="1" lang="en" sz="1800">
                <a:latin typeface="Calibri"/>
                <a:ea typeface="Calibri"/>
                <a:cs typeface="Calibri"/>
                <a:sym typeface="Calibri"/>
              </a:rPr>
              <a:t>Pandemic</a:t>
            </a:r>
            <a:r>
              <a:rPr lang="en" sz="1800">
                <a:latin typeface="Calibri"/>
                <a:ea typeface="Calibri"/>
                <a:cs typeface="Calibri"/>
                <a:sym typeface="Calibri"/>
              </a:rPr>
              <a:t> : At a time when medical professionals were overwhelmed, our model could have reduced the reaction time of nurses, while avoiding human contact.</a:t>
            </a:r>
            <a:endParaRPr sz="1800">
              <a:latin typeface="Calibri"/>
              <a:ea typeface="Calibri"/>
              <a:cs typeface="Calibri"/>
              <a:sym typeface="Calibri"/>
            </a:endParaRPr>
          </a:p>
          <a:p>
            <a:pPr indent="0" lvl="0" marL="457200" rtl="0" algn="l">
              <a:lnSpc>
                <a:spcPct val="90000"/>
              </a:lnSpc>
              <a:spcBef>
                <a:spcPts val="800"/>
              </a:spcBef>
              <a:spcAft>
                <a:spcPts val="0"/>
              </a:spcAft>
              <a:buNone/>
            </a:pPr>
            <a:r>
              <a:t/>
            </a:r>
            <a:endParaRPr sz="1800"/>
          </a:p>
          <a:p>
            <a:pPr indent="0" lvl="0" marL="0" rtl="0" algn="l">
              <a:lnSpc>
                <a:spcPct val="90000"/>
              </a:lnSpc>
              <a:spcBef>
                <a:spcPts val="800"/>
              </a:spcBef>
              <a:spcAft>
                <a:spcPts val="0"/>
              </a:spcAft>
              <a:buNone/>
            </a:pPr>
            <a:r>
              <a:t/>
            </a:r>
            <a:endParaRPr sz="1800"/>
          </a:p>
        </p:txBody>
      </p:sp>
      <p:sp>
        <p:nvSpPr>
          <p:cNvPr id="163" name="Google Shape;163;p29"/>
          <p:cNvSpPr txBox="1"/>
          <p:nvPr>
            <p:ph idx="2" type="body"/>
          </p:nvPr>
        </p:nvSpPr>
        <p:spPr>
          <a:xfrm>
            <a:off x="484368" y="514594"/>
            <a:ext cx="5413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Business Use Case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2" type="body"/>
          </p:nvPr>
        </p:nvSpPr>
        <p:spPr>
          <a:xfrm>
            <a:off x="484369" y="514594"/>
            <a:ext cx="3921300" cy="651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Concepts used</a:t>
            </a:r>
            <a:endParaRPr/>
          </a:p>
        </p:txBody>
      </p:sp>
      <p:pic>
        <p:nvPicPr>
          <p:cNvPr id="169" name="Google Shape;169;p30"/>
          <p:cNvPicPr preferRelativeResize="0"/>
          <p:nvPr/>
        </p:nvPicPr>
        <p:blipFill>
          <a:blip r:embed="rId3">
            <a:alphaModFix/>
          </a:blip>
          <a:stretch>
            <a:fillRect/>
          </a:stretch>
        </p:blipFill>
        <p:spPr>
          <a:xfrm>
            <a:off x="3409925" y="1222119"/>
            <a:ext cx="5495925" cy="3257550"/>
          </a:xfrm>
          <a:prstGeom prst="rect">
            <a:avLst/>
          </a:prstGeom>
          <a:noFill/>
          <a:ln>
            <a:noFill/>
          </a:ln>
        </p:spPr>
      </p:pic>
      <p:pic>
        <p:nvPicPr>
          <p:cNvPr id="170" name="Google Shape;170;p30"/>
          <p:cNvPicPr preferRelativeResize="0"/>
          <p:nvPr/>
        </p:nvPicPr>
        <p:blipFill>
          <a:blip r:embed="rId4">
            <a:alphaModFix/>
          </a:blip>
          <a:stretch>
            <a:fillRect/>
          </a:stretch>
        </p:blipFill>
        <p:spPr>
          <a:xfrm>
            <a:off x="6228175" y="299819"/>
            <a:ext cx="2751500" cy="866389"/>
          </a:xfrm>
          <a:prstGeom prst="rect">
            <a:avLst/>
          </a:prstGeom>
          <a:noFill/>
          <a:ln>
            <a:noFill/>
          </a:ln>
        </p:spPr>
      </p:pic>
      <p:pic>
        <p:nvPicPr>
          <p:cNvPr id="171" name="Google Shape;171;p30"/>
          <p:cNvPicPr preferRelativeResize="0"/>
          <p:nvPr/>
        </p:nvPicPr>
        <p:blipFill>
          <a:blip r:embed="rId5">
            <a:alphaModFix/>
          </a:blip>
          <a:stretch>
            <a:fillRect/>
          </a:stretch>
        </p:blipFill>
        <p:spPr>
          <a:xfrm>
            <a:off x="613800" y="2229424"/>
            <a:ext cx="2697300" cy="190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idx="1" type="body"/>
          </p:nvPr>
        </p:nvSpPr>
        <p:spPr>
          <a:xfrm>
            <a:off x="109350" y="1579000"/>
            <a:ext cx="3480300" cy="27048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240 x 240, 28k jpg images</a:t>
            </a:r>
            <a:endParaRPr sz="1600">
              <a:latin typeface="Calibri"/>
              <a:ea typeface="Calibri"/>
              <a:cs typeface="Calibri"/>
              <a:sym typeface="Calibri"/>
            </a:endParaRPr>
          </a:p>
          <a:p>
            <a:pPr indent="-330200" lvl="0" marL="914400" rtl="0" algn="l">
              <a:lnSpc>
                <a:spcPct val="150000"/>
              </a:lnSpc>
              <a:spcBef>
                <a:spcPts val="0"/>
              </a:spcBef>
              <a:spcAft>
                <a:spcPts val="0"/>
              </a:spcAft>
              <a:buSzPts val="1600"/>
              <a:buFont typeface="Calibri"/>
              <a:buChar char="●"/>
            </a:pPr>
            <a:r>
              <a:rPr b="1" lang="en" sz="1600">
                <a:latin typeface="Calibri"/>
                <a:ea typeface="Calibri"/>
                <a:cs typeface="Calibri"/>
                <a:sym typeface="Calibri"/>
              </a:rPr>
              <a:t>Custom data</a:t>
            </a:r>
            <a:r>
              <a:rPr lang="en" sz="1600">
                <a:latin typeface="Calibri"/>
                <a:ea typeface="Calibri"/>
                <a:cs typeface="Calibri"/>
                <a:sym typeface="Calibri"/>
              </a:rPr>
              <a:t> - Pygame</a:t>
            </a:r>
            <a:endParaRPr sz="1600">
              <a:latin typeface="Calibri"/>
              <a:ea typeface="Calibri"/>
              <a:cs typeface="Calibri"/>
              <a:sym typeface="Calibri"/>
            </a:endParaRPr>
          </a:p>
          <a:p>
            <a:pPr indent="0" lvl="0" marL="1828800" rtl="0" algn="l">
              <a:lnSpc>
                <a:spcPct val="150000"/>
              </a:lnSpc>
              <a:spcBef>
                <a:spcPts val="0"/>
              </a:spcBef>
              <a:spcAft>
                <a:spcPts val="0"/>
              </a:spcAft>
              <a:buNone/>
            </a:pPr>
            <a:r>
              <a:t/>
            </a:r>
            <a:endParaRPr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48 x 48, 36k jpg images, </a:t>
            </a:r>
            <a:r>
              <a:rPr b="1" lang="en" sz="1600">
                <a:latin typeface="Calibri"/>
                <a:ea typeface="Calibri"/>
                <a:cs typeface="Calibri"/>
                <a:sym typeface="Calibri"/>
              </a:rPr>
              <a:t>FER2013</a:t>
            </a:r>
            <a:endParaRPr b="1" sz="1600">
              <a:latin typeface="Calibri"/>
              <a:ea typeface="Calibri"/>
              <a:cs typeface="Calibri"/>
              <a:sym typeface="Calibri"/>
            </a:endParaRPr>
          </a:p>
          <a:p>
            <a:pPr indent="0" lvl="0" marL="457200" rtl="0" algn="l">
              <a:lnSpc>
                <a:spcPct val="150000"/>
              </a:lnSpc>
              <a:spcBef>
                <a:spcPts val="0"/>
              </a:spcBef>
              <a:spcAft>
                <a:spcPts val="0"/>
              </a:spcAft>
              <a:buNone/>
            </a:pPr>
            <a:r>
              <a:t/>
            </a:r>
            <a:endParaRPr b="1" sz="1600">
              <a:latin typeface="Calibri"/>
              <a:ea typeface="Calibri"/>
              <a:cs typeface="Calibri"/>
              <a:sym typeface="Calibri"/>
            </a:endParaRPr>
          </a:p>
          <a:p>
            <a:pPr indent="0" lvl="0" marL="457200" rtl="0" algn="l">
              <a:lnSpc>
                <a:spcPct val="150000"/>
              </a:lnSpc>
              <a:spcBef>
                <a:spcPts val="0"/>
              </a:spcBef>
              <a:spcAft>
                <a:spcPts val="0"/>
              </a:spcAft>
              <a:buNone/>
            </a:pPr>
            <a:r>
              <a:t/>
            </a:r>
            <a:endParaRPr b="1" sz="1600">
              <a:latin typeface="Calibri"/>
              <a:ea typeface="Calibri"/>
              <a:cs typeface="Calibri"/>
              <a:sym typeface="Calibri"/>
            </a:endParaRPr>
          </a:p>
          <a:p>
            <a:pPr indent="-330200" lvl="0" marL="457200" rtl="0" algn="l">
              <a:lnSpc>
                <a:spcPct val="150000"/>
              </a:lnSpc>
              <a:spcBef>
                <a:spcPts val="0"/>
              </a:spcBef>
              <a:spcAft>
                <a:spcPts val="0"/>
              </a:spcAft>
              <a:buSzPts val="1600"/>
              <a:buFont typeface="Calibri"/>
              <a:buChar char="➔"/>
            </a:pPr>
            <a:r>
              <a:rPr lang="en" sz="1600">
                <a:latin typeface="Calibri"/>
                <a:ea typeface="Calibri"/>
                <a:cs typeface="Calibri"/>
                <a:sym typeface="Calibri"/>
              </a:rPr>
              <a:t>240 x 240, 750 png images, </a:t>
            </a:r>
            <a:r>
              <a:rPr b="1" lang="en" sz="1600">
                <a:latin typeface="Calibri"/>
                <a:ea typeface="Calibri"/>
                <a:cs typeface="Calibri"/>
                <a:sym typeface="Calibri"/>
              </a:rPr>
              <a:t>CK+</a:t>
            </a:r>
            <a:endParaRPr b="1" sz="1600">
              <a:latin typeface="Calibri"/>
              <a:ea typeface="Calibri"/>
              <a:cs typeface="Calibri"/>
              <a:sym typeface="Calibri"/>
            </a:endParaRPr>
          </a:p>
          <a:p>
            <a:pPr indent="0" lvl="0" marL="0" rtl="0" algn="l">
              <a:lnSpc>
                <a:spcPct val="150000"/>
              </a:lnSpc>
              <a:spcBef>
                <a:spcPts val="0"/>
              </a:spcBef>
              <a:spcAft>
                <a:spcPts val="0"/>
              </a:spcAft>
              <a:buNone/>
            </a:pPr>
            <a:r>
              <a:t/>
            </a:r>
            <a:endParaRPr sz="1800">
              <a:latin typeface="Roboto Slab"/>
              <a:ea typeface="Roboto Slab"/>
              <a:cs typeface="Roboto Slab"/>
              <a:sym typeface="Roboto Slab"/>
            </a:endParaRPr>
          </a:p>
          <a:p>
            <a:pPr indent="0" lvl="0" marL="0" rtl="0" algn="l">
              <a:lnSpc>
                <a:spcPct val="150000"/>
              </a:lnSpc>
              <a:spcBef>
                <a:spcPts val="0"/>
              </a:spcBef>
              <a:spcAft>
                <a:spcPts val="0"/>
              </a:spcAft>
              <a:buNone/>
            </a:pPr>
            <a:r>
              <a:t/>
            </a:r>
            <a:endParaRPr sz="1800">
              <a:latin typeface="Roboto Slab"/>
              <a:ea typeface="Roboto Slab"/>
              <a:cs typeface="Roboto Slab"/>
              <a:sym typeface="Roboto Slab"/>
            </a:endParaRPr>
          </a:p>
          <a:p>
            <a:pPr indent="0" lvl="0" marL="0" rtl="0" algn="l">
              <a:lnSpc>
                <a:spcPct val="150000"/>
              </a:lnSpc>
              <a:spcBef>
                <a:spcPts val="0"/>
              </a:spcBef>
              <a:spcAft>
                <a:spcPts val="0"/>
              </a:spcAft>
              <a:buNone/>
            </a:pPr>
            <a:r>
              <a:t/>
            </a:r>
            <a:endParaRPr sz="1800">
              <a:latin typeface="Roboto Slab"/>
              <a:ea typeface="Roboto Slab"/>
              <a:cs typeface="Roboto Slab"/>
              <a:sym typeface="Roboto Slab"/>
            </a:endParaRPr>
          </a:p>
          <a:p>
            <a:pPr indent="0" lvl="0" marL="0" rtl="0" algn="l">
              <a:lnSpc>
                <a:spcPct val="90000"/>
              </a:lnSpc>
              <a:spcBef>
                <a:spcPts val="0"/>
              </a:spcBef>
              <a:spcAft>
                <a:spcPts val="0"/>
              </a:spcAft>
              <a:buNone/>
            </a:pPr>
            <a:r>
              <a:t/>
            </a:r>
            <a:endParaRPr sz="1800"/>
          </a:p>
        </p:txBody>
      </p:sp>
      <p:sp>
        <p:nvSpPr>
          <p:cNvPr id="177" name="Google Shape;177;p31"/>
          <p:cNvSpPr txBox="1"/>
          <p:nvPr>
            <p:ph idx="2" type="body"/>
          </p:nvPr>
        </p:nvSpPr>
        <p:spPr>
          <a:xfrm>
            <a:off x="548647" y="482638"/>
            <a:ext cx="27882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Our Data</a:t>
            </a:r>
            <a:endParaRPr/>
          </a:p>
        </p:txBody>
      </p:sp>
      <p:pic>
        <p:nvPicPr>
          <p:cNvPr id="178" name="Google Shape;178;p31"/>
          <p:cNvPicPr preferRelativeResize="0"/>
          <p:nvPr/>
        </p:nvPicPr>
        <p:blipFill>
          <a:blip r:embed="rId3">
            <a:alphaModFix/>
          </a:blip>
          <a:stretch>
            <a:fillRect/>
          </a:stretch>
        </p:blipFill>
        <p:spPr>
          <a:xfrm>
            <a:off x="4900550" y="3439675"/>
            <a:ext cx="844125" cy="844125"/>
          </a:xfrm>
          <a:prstGeom prst="rect">
            <a:avLst/>
          </a:prstGeom>
          <a:noFill/>
          <a:ln>
            <a:noFill/>
          </a:ln>
        </p:spPr>
      </p:pic>
      <p:pic>
        <p:nvPicPr>
          <p:cNvPr id="179" name="Google Shape;179;p31"/>
          <p:cNvPicPr preferRelativeResize="0"/>
          <p:nvPr/>
        </p:nvPicPr>
        <p:blipFill>
          <a:blip r:embed="rId4">
            <a:alphaModFix/>
          </a:blip>
          <a:stretch>
            <a:fillRect/>
          </a:stretch>
        </p:blipFill>
        <p:spPr>
          <a:xfrm>
            <a:off x="4009575" y="1350850"/>
            <a:ext cx="844125" cy="844125"/>
          </a:xfrm>
          <a:prstGeom prst="rect">
            <a:avLst/>
          </a:prstGeom>
          <a:noFill/>
          <a:ln>
            <a:noFill/>
          </a:ln>
        </p:spPr>
      </p:pic>
      <p:pic>
        <p:nvPicPr>
          <p:cNvPr id="180" name="Google Shape;180;p31"/>
          <p:cNvPicPr preferRelativeResize="0"/>
          <p:nvPr/>
        </p:nvPicPr>
        <p:blipFill>
          <a:blip r:embed="rId5">
            <a:alphaModFix/>
          </a:blip>
          <a:stretch>
            <a:fillRect/>
          </a:stretch>
        </p:blipFill>
        <p:spPr>
          <a:xfrm>
            <a:off x="5805975" y="1350850"/>
            <a:ext cx="844125" cy="844125"/>
          </a:xfrm>
          <a:prstGeom prst="rect">
            <a:avLst/>
          </a:prstGeom>
          <a:noFill/>
          <a:ln>
            <a:noFill/>
          </a:ln>
        </p:spPr>
      </p:pic>
      <p:pic>
        <p:nvPicPr>
          <p:cNvPr id="181" name="Google Shape;181;p31"/>
          <p:cNvPicPr preferRelativeResize="0"/>
          <p:nvPr/>
        </p:nvPicPr>
        <p:blipFill>
          <a:blip r:embed="rId6">
            <a:alphaModFix/>
          </a:blip>
          <a:stretch>
            <a:fillRect/>
          </a:stretch>
        </p:blipFill>
        <p:spPr>
          <a:xfrm>
            <a:off x="3963150" y="2620300"/>
            <a:ext cx="457200" cy="457200"/>
          </a:xfrm>
          <a:prstGeom prst="rect">
            <a:avLst/>
          </a:prstGeom>
          <a:noFill/>
          <a:ln>
            <a:noFill/>
          </a:ln>
        </p:spPr>
      </p:pic>
      <p:pic>
        <p:nvPicPr>
          <p:cNvPr id="182" name="Google Shape;182;p31"/>
          <p:cNvPicPr preferRelativeResize="0"/>
          <p:nvPr/>
        </p:nvPicPr>
        <p:blipFill>
          <a:blip r:embed="rId7">
            <a:alphaModFix/>
          </a:blip>
          <a:stretch>
            <a:fillRect/>
          </a:stretch>
        </p:blipFill>
        <p:spPr>
          <a:xfrm>
            <a:off x="4907775" y="1350850"/>
            <a:ext cx="844125" cy="844125"/>
          </a:xfrm>
          <a:prstGeom prst="rect">
            <a:avLst/>
          </a:prstGeom>
          <a:noFill/>
          <a:ln>
            <a:noFill/>
          </a:ln>
        </p:spPr>
      </p:pic>
      <p:pic>
        <p:nvPicPr>
          <p:cNvPr id="183" name="Google Shape;183;p31"/>
          <p:cNvPicPr preferRelativeResize="0"/>
          <p:nvPr/>
        </p:nvPicPr>
        <p:blipFill>
          <a:blip r:embed="rId8">
            <a:alphaModFix/>
          </a:blip>
          <a:stretch>
            <a:fillRect/>
          </a:stretch>
        </p:blipFill>
        <p:spPr>
          <a:xfrm>
            <a:off x="5887425" y="3439675"/>
            <a:ext cx="844125" cy="844125"/>
          </a:xfrm>
          <a:prstGeom prst="rect">
            <a:avLst/>
          </a:prstGeom>
          <a:noFill/>
          <a:ln>
            <a:noFill/>
          </a:ln>
        </p:spPr>
      </p:pic>
      <p:pic>
        <p:nvPicPr>
          <p:cNvPr id="184" name="Google Shape;184;p31"/>
          <p:cNvPicPr preferRelativeResize="0"/>
          <p:nvPr/>
        </p:nvPicPr>
        <p:blipFill>
          <a:blip r:embed="rId9">
            <a:alphaModFix/>
          </a:blip>
          <a:stretch>
            <a:fillRect/>
          </a:stretch>
        </p:blipFill>
        <p:spPr>
          <a:xfrm>
            <a:off x="3913700" y="3439675"/>
            <a:ext cx="844125" cy="844125"/>
          </a:xfrm>
          <a:prstGeom prst="rect">
            <a:avLst/>
          </a:prstGeom>
          <a:noFill/>
          <a:ln>
            <a:noFill/>
          </a:ln>
        </p:spPr>
      </p:pic>
      <p:cxnSp>
        <p:nvCxnSpPr>
          <p:cNvPr id="185" name="Google Shape;185;p31"/>
          <p:cNvCxnSpPr/>
          <p:nvPr/>
        </p:nvCxnSpPr>
        <p:spPr>
          <a:xfrm flipH="1" rot="10800000">
            <a:off x="2989650" y="1843000"/>
            <a:ext cx="900000" cy="10800"/>
          </a:xfrm>
          <a:prstGeom prst="straightConnector1">
            <a:avLst/>
          </a:prstGeom>
          <a:noFill/>
          <a:ln cap="flat" cmpd="sng" w="9525">
            <a:solidFill>
              <a:schemeClr val="dk2"/>
            </a:solidFill>
            <a:prstDash val="solid"/>
            <a:round/>
            <a:headEnd len="med" w="med" type="none"/>
            <a:tailEnd len="med" w="med" type="triangle"/>
          </a:ln>
        </p:spPr>
      </p:cxnSp>
      <p:pic>
        <p:nvPicPr>
          <p:cNvPr id="186" name="Google Shape;186;p31"/>
          <p:cNvPicPr preferRelativeResize="0"/>
          <p:nvPr/>
        </p:nvPicPr>
        <p:blipFill>
          <a:blip r:embed="rId10">
            <a:alphaModFix/>
          </a:blip>
          <a:stretch>
            <a:fillRect/>
          </a:stretch>
        </p:blipFill>
        <p:spPr>
          <a:xfrm>
            <a:off x="6770031" y="590900"/>
            <a:ext cx="2293344" cy="4051574"/>
          </a:xfrm>
          <a:prstGeom prst="rect">
            <a:avLst/>
          </a:prstGeom>
          <a:noFill/>
          <a:ln>
            <a:noFill/>
          </a:ln>
        </p:spPr>
      </p:pic>
      <p:cxnSp>
        <p:nvCxnSpPr>
          <p:cNvPr id="187" name="Google Shape;187;p31"/>
          <p:cNvCxnSpPr/>
          <p:nvPr/>
        </p:nvCxnSpPr>
        <p:spPr>
          <a:xfrm>
            <a:off x="3557000" y="2845825"/>
            <a:ext cx="356700" cy="6300"/>
          </a:xfrm>
          <a:prstGeom prst="straightConnector1">
            <a:avLst/>
          </a:prstGeom>
          <a:noFill/>
          <a:ln cap="flat" cmpd="sng" w="9525">
            <a:solidFill>
              <a:schemeClr val="dk2"/>
            </a:solidFill>
            <a:prstDash val="solid"/>
            <a:round/>
            <a:headEnd len="med" w="med" type="none"/>
            <a:tailEnd len="med" w="med" type="triangle"/>
          </a:ln>
        </p:spPr>
      </p:cxnSp>
      <p:pic>
        <p:nvPicPr>
          <p:cNvPr id="188" name="Google Shape;188;p31"/>
          <p:cNvPicPr preferRelativeResize="0"/>
          <p:nvPr/>
        </p:nvPicPr>
        <p:blipFill>
          <a:blip r:embed="rId11">
            <a:alphaModFix/>
          </a:blip>
          <a:stretch>
            <a:fillRect/>
          </a:stretch>
        </p:blipFill>
        <p:spPr>
          <a:xfrm>
            <a:off x="4588500" y="2620300"/>
            <a:ext cx="457200" cy="457200"/>
          </a:xfrm>
          <a:prstGeom prst="rect">
            <a:avLst/>
          </a:prstGeom>
          <a:noFill/>
          <a:ln>
            <a:noFill/>
          </a:ln>
        </p:spPr>
      </p:pic>
      <p:pic>
        <p:nvPicPr>
          <p:cNvPr id="189" name="Google Shape;189;p31"/>
          <p:cNvPicPr preferRelativeResize="0"/>
          <p:nvPr/>
        </p:nvPicPr>
        <p:blipFill>
          <a:blip r:embed="rId12">
            <a:alphaModFix/>
          </a:blip>
          <a:stretch>
            <a:fillRect/>
          </a:stretch>
        </p:blipFill>
        <p:spPr>
          <a:xfrm>
            <a:off x="5213850" y="2620300"/>
            <a:ext cx="457200" cy="457200"/>
          </a:xfrm>
          <a:prstGeom prst="rect">
            <a:avLst/>
          </a:prstGeom>
          <a:noFill/>
          <a:ln>
            <a:noFill/>
          </a:ln>
        </p:spPr>
      </p:pic>
      <p:pic>
        <p:nvPicPr>
          <p:cNvPr id="190" name="Google Shape;190;p31"/>
          <p:cNvPicPr preferRelativeResize="0"/>
          <p:nvPr/>
        </p:nvPicPr>
        <p:blipFill>
          <a:blip r:embed="rId13">
            <a:alphaModFix/>
          </a:blip>
          <a:stretch>
            <a:fillRect/>
          </a:stretch>
        </p:blipFill>
        <p:spPr>
          <a:xfrm>
            <a:off x="5839200" y="2620300"/>
            <a:ext cx="457200" cy="457200"/>
          </a:xfrm>
          <a:prstGeom prst="rect">
            <a:avLst/>
          </a:prstGeom>
          <a:noFill/>
          <a:ln>
            <a:noFill/>
          </a:ln>
        </p:spPr>
      </p:pic>
      <p:cxnSp>
        <p:nvCxnSpPr>
          <p:cNvPr id="191" name="Google Shape;191;p31"/>
          <p:cNvCxnSpPr/>
          <p:nvPr/>
        </p:nvCxnSpPr>
        <p:spPr>
          <a:xfrm>
            <a:off x="3418275" y="3964775"/>
            <a:ext cx="407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idx="1" type="body"/>
          </p:nvPr>
        </p:nvSpPr>
        <p:spPr>
          <a:xfrm>
            <a:off x="484375" y="1393025"/>
            <a:ext cx="8271600" cy="3082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231F20"/>
              </a:buClr>
              <a:buSzPts val="1400"/>
              <a:buFont typeface="Arial"/>
              <a:buNone/>
            </a:pPr>
            <a:r>
              <a:rPr lang="en" sz="1700">
                <a:latin typeface="Calibri"/>
                <a:ea typeface="Calibri"/>
                <a:cs typeface="Calibri"/>
                <a:sym typeface="Calibri"/>
              </a:rPr>
              <a:t>Data collection and processing were done as follows:</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AutoNum type="arabicPeriod"/>
            </a:pPr>
            <a:r>
              <a:rPr lang="en" sz="1700">
                <a:latin typeface="Calibri"/>
                <a:ea typeface="Calibri"/>
                <a:cs typeface="Calibri"/>
                <a:sym typeface="Calibri"/>
              </a:rPr>
              <a:t>The data was self collected using the PyGame library and by slicing live-feed from a local desktop camera. </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AutoNum type="arabicPeriod"/>
            </a:pPr>
            <a:r>
              <a:rPr lang="en" sz="1700">
                <a:latin typeface="Calibri"/>
                <a:ea typeface="Calibri"/>
                <a:cs typeface="Calibri"/>
                <a:sym typeface="Calibri"/>
              </a:rPr>
              <a:t>Frames were collected as images according to the set limit.</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AutoNum type="arabicPeriod"/>
            </a:pPr>
            <a:r>
              <a:rPr lang="en" sz="1700">
                <a:latin typeface="Calibri"/>
                <a:ea typeface="Calibri"/>
                <a:cs typeface="Calibri"/>
                <a:sym typeface="Calibri"/>
              </a:rPr>
              <a:t>By keystrokes, the data collector and subject were able to navigate through pygame.camera() module and capture required data.</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AutoNum type="arabicPeriod"/>
            </a:pPr>
            <a:r>
              <a:rPr lang="en" sz="1700">
                <a:latin typeface="Calibri"/>
                <a:ea typeface="Calibri"/>
                <a:cs typeface="Calibri"/>
                <a:sym typeface="Calibri"/>
              </a:rPr>
              <a:t>The subject was asked to mimic the required emotion and these emotions were recorded and saved to the local drive in realtime.</a:t>
            </a:r>
            <a:endParaRPr sz="1700">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AutoNum type="arabicPeriod"/>
            </a:pPr>
            <a:r>
              <a:rPr lang="en" sz="1700">
                <a:latin typeface="Calibri"/>
                <a:ea typeface="Calibri"/>
                <a:cs typeface="Calibri"/>
                <a:sym typeface="Calibri"/>
              </a:rPr>
              <a:t>Approximately 50,000 images were collected, which, after cleaning, have resulted in ~28,000 images.</a:t>
            </a:r>
            <a:endParaRPr sz="1700">
              <a:latin typeface="Calibri"/>
              <a:ea typeface="Calibri"/>
              <a:cs typeface="Calibri"/>
              <a:sym typeface="Calibri"/>
            </a:endParaRPr>
          </a:p>
        </p:txBody>
      </p:sp>
      <p:sp>
        <p:nvSpPr>
          <p:cNvPr id="197" name="Google Shape;197;p32"/>
          <p:cNvSpPr txBox="1"/>
          <p:nvPr>
            <p:ph idx="2" type="body"/>
          </p:nvPr>
        </p:nvSpPr>
        <p:spPr>
          <a:xfrm>
            <a:off x="484368" y="514594"/>
            <a:ext cx="65424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Pre-processing</a:t>
            </a:r>
            <a:endParaRPr/>
          </a:p>
        </p:txBody>
      </p:sp>
      <p:pic>
        <p:nvPicPr>
          <p:cNvPr id="198" name="Google Shape;198;p32"/>
          <p:cNvPicPr preferRelativeResize="0"/>
          <p:nvPr/>
        </p:nvPicPr>
        <p:blipFill>
          <a:blip r:embed="rId3">
            <a:alphaModFix/>
          </a:blip>
          <a:stretch>
            <a:fillRect/>
          </a:stretch>
        </p:blipFill>
        <p:spPr>
          <a:xfrm>
            <a:off x="6100774" y="139299"/>
            <a:ext cx="1678775" cy="1540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1" type="body"/>
          </p:nvPr>
        </p:nvSpPr>
        <p:spPr>
          <a:xfrm>
            <a:off x="436200" y="1687174"/>
            <a:ext cx="8271600" cy="28566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rgbClr val="231F20"/>
              </a:buClr>
              <a:buSzPts val="1400"/>
              <a:buFont typeface="Arial"/>
              <a:buNone/>
            </a:pPr>
            <a:r>
              <a:rPr lang="en" sz="2000">
                <a:latin typeface="Calibri"/>
                <a:ea typeface="Calibri"/>
                <a:cs typeface="Calibri"/>
                <a:sym typeface="Calibri"/>
              </a:rPr>
              <a:t>For this project we used the following models:</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AutoNum type="arabicPeriod"/>
            </a:pPr>
            <a:r>
              <a:rPr lang="en" sz="2000">
                <a:latin typeface="Calibri"/>
                <a:ea typeface="Calibri"/>
                <a:cs typeface="Calibri"/>
                <a:sym typeface="Calibri"/>
              </a:rPr>
              <a:t>Transfer learning using MobileNet</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AutoNum type="arabicPeriod"/>
            </a:pPr>
            <a:r>
              <a:rPr lang="en" sz="2000">
                <a:latin typeface="Calibri"/>
                <a:ea typeface="Calibri"/>
                <a:cs typeface="Calibri"/>
                <a:sym typeface="Calibri"/>
              </a:rPr>
              <a:t>CNN</a:t>
            </a:r>
            <a:endParaRPr sz="2000">
              <a:latin typeface="Calibri"/>
              <a:ea typeface="Calibri"/>
              <a:cs typeface="Calibri"/>
              <a:sym typeface="Calibri"/>
            </a:endParaRPr>
          </a:p>
          <a:p>
            <a:pPr indent="-355600" lvl="0" marL="457200" rtl="0" algn="l">
              <a:lnSpc>
                <a:spcPct val="150000"/>
              </a:lnSpc>
              <a:spcBef>
                <a:spcPts val="0"/>
              </a:spcBef>
              <a:spcAft>
                <a:spcPts val="0"/>
              </a:spcAft>
              <a:buSzPts val="2000"/>
              <a:buFont typeface="Calibri"/>
              <a:buAutoNum type="arabicPeriod"/>
            </a:pPr>
            <a:r>
              <a:rPr lang="en" sz="2000">
                <a:latin typeface="Calibri"/>
                <a:ea typeface="Calibri"/>
                <a:cs typeface="Calibri"/>
                <a:sym typeface="Calibri"/>
              </a:rPr>
              <a:t>Convolutional bidirectional LSTM</a:t>
            </a:r>
            <a:endParaRPr sz="2000">
              <a:latin typeface="Calibri"/>
              <a:ea typeface="Calibri"/>
              <a:cs typeface="Calibri"/>
              <a:sym typeface="Calibri"/>
            </a:endParaRPr>
          </a:p>
          <a:p>
            <a:pPr indent="0" lvl="0" marL="457200" rtl="0" algn="l">
              <a:lnSpc>
                <a:spcPct val="150000"/>
              </a:lnSpc>
              <a:spcBef>
                <a:spcPts val="0"/>
              </a:spcBef>
              <a:spcAft>
                <a:spcPts val="0"/>
              </a:spcAft>
              <a:buNone/>
            </a:pPr>
            <a:r>
              <a:t/>
            </a:r>
            <a:endParaRPr sz="2000">
              <a:latin typeface="Roboto Slab"/>
              <a:ea typeface="Roboto Slab"/>
              <a:cs typeface="Roboto Slab"/>
              <a:sym typeface="Roboto Slab"/>
            </a:endParaRPr>
          </a:p>
        </p:txBody>
      </p:sp>
      <p:sp>
        <p:nvSpPr>
          <p:cNvPr id="204" name="Google Shape;204;p33"/>
          <p:cNvSpPr txBox="1"/>
          <p:nvPr>
            <p:ph idx="2" type="body"/>
          </p:nvPr>
        </p:nvSpPr>
        <p:spPr>
          <a:xfrm>
            <a:off x="484368" y="514594"/>
            <a:ext cx="65424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Algorithm Used</a:t>
            </a:r>
            <a:endParaRPr/>
          </a:p>
        </p:txBody>
      </p:sp>
      <p:pic>
        <p:nvPicPr>
          <p:cNvPr id="205" name="Google Shape;205;p33"/>
          <p:cNvPicPr preferRelativeResize="0"/>
          <p:nvPr/>
        </p:nvPicPr>
        <p:blipFill>
          <a:blip r:embed="rId3">
            <a:alphaModFix/>
          </a:blip>
          <a:stretch>
            <a:fillRect/>
          </a:stretch>
        </p:blipFill>
        <p:spPr>
          <a:xfrm>
            <a:off x="5897675" y="2134774"/>
            <a:ext cx="2738500" cy="2738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idx="2" type="body"/>
          </p:nvPr>
        </p:nvSpPr>
        <p:spPr>
          <a:xfrm>
            <a:off x="484369" y="514594"/>
            <a:ext cx="4474500" cy="651600"/>
          </a:xfrm>
          <a:prstGeom prst="rect">
            <a:avLst/>
          </a:prstGeom>
          <a:noFill/>
          <a:ln>
            <a:noFill/>
          </a:ln>
        </p:spPr>
        <p:txBody>
          <a:bodyPr anchorCtr="0" anchor="t" bIns="34275" lIns="68575" spcFirstLastPara="1" rIns="68575" wrap="square" tIns="34275">
            <a:normAutofit fontScale="92500"/>
          </a:bodyPr>
          <a:lstStyle/>
          <a:p>
            <a:pPr indent="0" lvl="0" marL="0" rtl="0" algn="l">
              <a:lnSpc>
                <a:spcPct val="90000"/>
              </a:lnSpc>
              <a:spcBef>
                <a:spcPts val="0"/>
              </a:spcBef>
              <a:spcAft>
                <a:spcPts val="0"/>
              </a:spcAft>
              <a:buClr>
                <a:srgbClr val="231F20"/>
              </a:buClr>
              <a:buSzPct val="100000"/>
              <a:buFont typeface="Arial"/>
              <a:buNone/>
            </a:pPr>
            <a:r>
              <a:rPr lang="en"/>
              <a:t>Transfer Learning</a:t>
            </a:r>
            <a:endParaRPr/>
          </a:p>
        </p:txBody>
      </p:sp>
      <p:pic>
        <p:nvPicPr>
          <p:cNvPr id="211" name="Google Shape;211;p34"/>
          <p:cNvPicPr preferRelativeResize="0"/>
          <p:nvPr/>
        </p:nvPicPr>
        <p:blipFill>
          <a:blip r:embed="rId3">
            <a:alphaModFix/>
          </a:blip>
          <a:stretch>
            <a:fillRect/>
          </a:stretch>
        </p:blipFill>
        <p:spPr>
          <a:xfrm>
            <a:off x="122325" y="1639175"/>
            <a:ext cx="8899349" cy="3341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idx="2" type="body"/>
          </p:nvPr>
        </p:nvSpPr>
        <p:spPr>
          <a:xfrm>
            <a:off x="484369" y="514594"/>
            <a:ext cx="4474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CNN</a:t>
            </a:r>
            <a:endParaRPr/>
          </a:p>
        </p:txBody>
      </p:sp>
      <p:pic>
        <p:nvPicPr>
          <p:cNvPr id="217" name="Google Shape;217;p35"/>
          <p:cNvPicPr preferRelativeResize="0"/>
          <p:nvPr/>
        </p:nvPicPr>
        <p:blipFill>
          <a:blip r:embed="rId3">
            <a:alphaModFix/>
          </a:blip>
          <a:stretch>
            <a:fillRect/>
          </a:stretch>
        </p:blipFill>
        <p:spPr>
          <a:xfrm>
            <a:off x="427950" y="1389350"/>
            <a:ext cx="8103727" cy="375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idx="2" type="body"/>
          </p:nvPr>
        </p:nvSpPr>
        <p:spPr>
          <a:xfrm>
            <a:off x="463975" y="592975"/>
            <a:ext cx="5383800" cy="651600"/>
          </a:xfrm>
          <a:prstGeom prst="rect">
            <a:avLst/>
          </a:prstGeom>
          <a:noFill/>
          <a:ln>
            <a:noFill/>
          </a:ln>
        </p:spPr>
        <p:txBody>
          <a:bodyPr anchorCtr="0" anchor="t" bIns="34275" lIns="68575" spcFirstLastPara="1" rIns="68575" wrap="square" tIns="34275">
            <a:normAutofit fontScale="70000"/>
          </a:bodyPr>
          <a:lstStyle/>
          <a:p>
            <a:pPr indent="0" lvl="0" marL="0" rtl="0" algn="l">
              <a:lnSpc>
                <a:spcPct val="90000"/>
              </a:lnSpc>
              <a:spcBef>
                <a:spcPts val="0"/>
              </a:spcBef>
              <a:spcAft>
                <a:spcPts val="0"/>
              </a:spcAft>
              <a:buClr>
                <a:srgbClr val="231F20"/>
              </a:buClr>
              <a:buSzPct val="100000"/>
              <a:buFont typeface="Arial"/>
              <a:buNone/>
            </a:pPr>
            <a:r>
              <a:rPr lang="en"/>
              <a:t>CNN + BIDIRECTIONAL LSTM</a:t>
            </a:r>
            <a:endParaRPr/>
          </a:p>
        </p:txBody>
      </p:sp>
      <p:pic>
        <p:nvPicPr>
          <p:cNvPr id="223" name="Google Shape;223;p36"/>
          <p:cNvPicPr preferRelativeResize="0"/>
          <p:nvPr/>
        </p:nvPicPr>
        <p:blipFill>
          <a:blip r:embed="rId3">
            <a:alphaModFix/>
          </a:blip>
          <a:stretch>
            <a:fillRect/>
          </a:stretch>
        </p:blipFill>
        <p:spPr>
          <a:xfrm>
            <a:off x="203600" y="1386275"/>
            <a:ext cx="8125851" cy="35857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idx="2" type="body"/>
          </p:nvPr>
        </p:nvSpPr>
        <p:spPr>
          <a:xfrm>
            <a:off x="551218" y="473769"/>
            <a:ext cx="65424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Comparison of Models</a:t>
            </a:r>
            <a:endParaRPr/>
          </a:p>
        </p:txBody>
      </p:sp>
      <p:graphicFrame>
        <p:nvGraphicFramePr>
          <p:cNvPr id="229" name="Google Shape;229;p37"/>
          <p:cNvGraphicFramePr/>
          <p:nvPr/>
        </p:nvGraphicFramePr>
        <p:xfrm>
          <a:off x="952500" y="2000250"/>
          <a:ext cx="3000000" cy="3000000"/>
        </p:xfrm>
        <a:graphic>
          <a:graphicData uri="http://schemas.openxmlformats.org/drawingml/2006/table">
            <a:tbl>
              <a:tblPr>
                <a:noFill/>
                <a:tableStyleId>{680E2D93-ADD2-41D7-AD29-7D926343E062}</a:tableStyleId>
              </a:tblPr>
              <a:tblGrid>
                <a:gridCol w="2413000"/>
                <a:gridCol w="2413000"/>
                <a:gridCol w="2413000"/>
              </a:tblGrid>
              <a:tr h="381000">
                <a:tc>
                  <a:txBody>
                    <a:bodyPr/>
                    <a:lstStyle/>
                    <a:p>
                      <a:pPr indent="0" lvl="0" marL="0" rtl="0" algn="ctr">
                        <a:spcBef>
                          <a:spcPts val="0"/>
                        </a:spcBef>
                        <a:spcAft>
                          <a:spcPts val="0"/>
                        </a:spcAft>
                        <a:buNone/>
                      </a:pPr>
                      <a:r>
                        <a:rPr b="1" lang="en">
                          <a:latin typeface="Calibri"/>
                          <a:ea typeface="Calibri"/>
                          <a:cs typeface="Calibri"/>
                          <a:sym typeface="Calibri"/>
                        </a:rPr>
                        <a:t>Model </a:t>
                      </a:r>
                      <a:endParaRPr b="1">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a:latin typeface="Calibri"/>
                          <a:ea typeface="Calibri"/>
                          <a:cs typeface="Calibri"/>
                          <a:sym typeface="Calibri"/>
                        </a:rPr>
                        <a:t>Layers</a:t>
                      </a:r>
                      <a:endParaRPr b="1">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b="1" lang="en">
                          <a:latin typeface="Calibri"/>
                          <a:ea typeface="Calibri"/>
                          <a:cs typeface="Calibri"/>
                          <a:sym typeface="Calibri"/>
                        </a:rPr>
                        <a:t>Accuracy </a:t>
                      </a:r>
                      <a:endParaRPr b="1">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
                          <a:latin typeface="Calibri"/>
                          <a:ea typeface="Calibri"/>
                          <a:cs typeface="Calibri"/>
                          <a:sym typeface="Calibri"/>
                        </a:rPr>
                        <a:t>CNN</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6</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92.22</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
                          <a:latin typeface="Calibri"/>
                          <a:ea typeface="Calibri"/>
                          <a:cs typeface="Calibri"/>
                          <a:sym typeface="Calibri"/>
                        </a:rPr>
                        <a:t>CNN+Bi-directional LSTM</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6 </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81.56</a:t>
                      </a:r>
                      <a:endParaRPr>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
                          <a:latin typeface="Calibri"/>
                          <a:ea typeface="Calibri"/>
                          <a:cs typeface="Calibri"/>
                          <a:sym typeface="Calibri"/>
                        </a:rPr>
                        <a:t>MobileNet</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18</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99.94</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idx="1" type="body"/>
          </p:nvPr>
        </p:nvSpPr>
        <p:spPr>
          <a:xfrm>
            <a:off x="554044" y="1422498"/>
            <a:ext cx="8271600" cy="3013500"/>
          </a:xfrm>
          <a:prstGeom prst="rect">
            <a:avLst/>
          </a:prstGeom>
          <a:noFill/>
          <a:ln>
            <a:noFill/>
          </a:ln>
        </p:spPr>
        <p:txBody>
          <a:bodyPr anchorCtr="0" anchor="t" bIns="34275" lIns="68575" spcFirstLastPara="1" rIns="68575" wrap="square" tIns="34275">
            <a:noAutofit/>
          </a:bodyPr>
          <a:lstStyle/>
          <a:p>
            <a:pPr indent="-254000" lvl="0" marL="254000" rtl="0" algn="l">
              <a:lnSpc>
                <a:spcPct val="90000"/>
              </a:lnSpc>
              <a:spcBef>
                <a:spcPts val="0"/>
              </a:spcBef>
              <a:spcAft>
                <a:spcPts val="0"/>
              </a:spcAft>
              <a:buClr>
                <a:srgbClr val="231F20"/>
              </a:buClr>
              <a:buSzPts val="1400"/>
              <a:buFont typeface="Calibri"/>
              <a:buAutoNum type="arabicPeriod"/>
            </a:pPr>
            <a:r>
              <a:rPr b="1" lang="en">
                <a:latin typeface="Calibri"/>
                <a:ea typeface="Calibri"/>
                <a:cs typeface="Calibri"/>
                <a:sym typeface="Calibri"/>
              </a:rPr>
              <a:t>ABOUT THE TEAM</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PROJECT OUTLINE</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ABSTRACT</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BUSINESS USE CASE</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CONCEPTS USED</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OUR DATA</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DATA PROCESSING</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ALGORITHMS USED</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COMPARISON OF MODELS</a:t>
            </a:r>
            <a:endParaRPr b="1">
              <a:latin typeface="Calibri"/>
              <a:ea typeface="Calibri"/>
              <a:cs typeface="Calibri"/>
              <a:sym typeface="Calibri"/>
            </a:endParaRPr>
          </a:p>
          <a:p>
            <a:pPr indent="-254000" lvl="0" marL="254000" rtl="0" algn="l">
              <a:lnSpc>
                <a:spcPct val="90000"/>
              </a:lnSpc>
              <a:spcBef>
                <a:spcPts val="800"/>
              </a:spcBef>
              <a:spcAft>
                <a:spcPts val="0"/>
              </a:spcAft>
              <a:buClr>
                <a:srgbClr val="231F20"/>
              </a:buClr>
              <a:buSzPts val="1400"/>
              <a:buFont typeface="Calibri"/>
              <a:buAutoNum type="arabicPeriod"/>
            </a:pPr>
            <a:r>
              <a:rPr b="1" lang="en">
                <a:latin typeface="Calibri"/>
                <a:ea typeface="Calibri"/>
                <a:cs typeface="Calibri"/>
                <a:sym typeface="Calibri"/>
              </a:rPr>
              <a:t>LIMITATIONS</a:t>
            </a:r>
            <a:endParaRPr b="1">
              <a:latin typeface="Calibri"/>
              <a:ea typeface="Calibri"/>
              <a:cs typeface="Calibri"/>
              <a:sym typeface="Calibri"/>
            </a:endParaRPr>
          </a:p>
          <a:p>
            <a:pPr indent="-165100" lvl="0" marL="254000" rtl="0" algn="l">
              <a:lnSpc>
                <a:spcPct val="90000"/>
              </a:lnSpc>
              <a:spcBef>
                <a:spcPts val="800"/>
              </a:spcBef>
              <a:spcAft>
                <a:spcPts val="0"/>
              </a:spcAft>
              <a:buClr>
                <a:srgbClr val="231F20"/>
              </a:buClr>
              <a:buSzPts val="1400"/>
              <a:buNone/>
            </a:pPr>
            <a:r>
              <a:t/>
            </a:r>
            <a:endParaRPr/>
          </a:p>
          <a:p>
            <a:pPr indent="-165100" lvl="0" marL="254000" rtl="0" algn="l">
              <a:lnSpc>
                <a:spcPct val="90000"/>
              </a:lnSpc>
              <a:spcBef>
                <a:spcPts val="800"/>
              </a:spcBef>
              <a:spcAft>
                <a:spcPts val="0"/>
              </a:spcAft>
              <a:buClr>
                <a:srgbClr val="231F20"/>
              </a:buClr>
              <a:buSzPts val="1400"/>
              <a:buNone/>
            </a:pPr>
            <a:r>
              <a:t/>
            </a:r>
            <a:endParaRPr/>
          </a:p>
          <a:p>
            <a:pPr indent="-165100" lvl="0" marL="254000" rtl="0" algn="l">
              <a:lnSpc>
                <a:spcPct val="90000"/>
              </a:lnSpc>
              <a:spcBef>
                <a:spcPts val="800"/>
              </a:spcBef>
              <a:spcAft>
                <a:spcPts val="0"/>
              </a:spcAft>
              <a:buClr>
                <a:srgbClr val="231F20"/>
              </a:buClr>
              <a:buSzPts val="1400"/>
              <a:buNone/>
            </a:pPr>
            <a:r>
              <a:t/>
            </a:r>
            <a:endParaRPr/>
          </a:p>
          <a:p>
            <a:pPr indent="-165100" lvl="0" marL="254000" rtl="0" algn="l">
              <a:lnSpc>
                <a:spcPct val="90000"/>
              </a:lnSpc>
              <a:spcBef>
                <a:spcPts val="800"/>
              </a:spcBef>
              <a:spcAft>
                <a:spcPts val="0"/>
              </a:spcAft>
              <a:buClr>
                <a:srgbClr val="231F20"/>
              </a:buClr>
              <a:buSzPts val="1400"/>
              <a:buNone/>
            </a:pPr>
            <a:r>
              <a:t/>
            </a:r>
            <a:endParaRPr/>
          </a:p>
          <a:p>
            <a:pPr indent="-165100" lvl="0" marL="254000" rtl="0" algn="l">
              <a:lnSpc>
                <a:spcPct val="90000"/>
              </a:lnSpc>
              <a:spcBef>
                <a:spcPts val="800"/>
              </a:spcBef>
              <a:spcAft>
                <a:spcPts val="0"/>
              </a:spcAft>
              <a:buClr>
                <a:srgbClr val="231F20"/>
              </a:buClr>
              <a:buSzPts val="1400"/>
              <a:buNone/>
            </a:pPr>
            <a:r>
              <a:t/>
            </a:r>
            <a:endParaRPr/>
          </a:p>
        </p:txBody>
      </p:sp>
      <p:sp>
        <p:nvSpPr>
          <p:cNvPr id="95" name="Google Shape;95;p20"/>
          <p:cNvSpPr txBox="1"/>
          <p:nvPr>
            <p:ph idx="2"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Index</a:t>
            </a:r>
            <a:endParaRPr/>
          </a:p>
        </p:txBody>
      </p:sp>
      <p:pic>
        <p:nvPicPr>
          <p:cNvPr id="96" name="Google Shape;96;p20"/>
          <p:cNvPicPr preferRelativeResize="0"/>
          <p:nvPr/>
        </p:nvPicPr>
        <p:blipFill>
          <a:blip r:embed="rId3">
            <a:alphaModFix/>
          </a:blip>
          <a:stretch>
            <a:fillRect/>
          </a:stretch>
        </p:blipFill>
        <p:spPr>
          <a:xfrm>
            <a:off x="3245701" y="1166200"/>
            <a:ext cx="5579950" cy="31416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idx="2" type="body"/>
          </p:nvPr>
        </p:nvSpPr>
        <p:spPr>
          <a:xfrm>
            <a:off x="484369" y="514594"/>
            <a:ext cx="3921300" cy="651600"/>
          </a:xfrm>
          <a:prstGeom prst="rect">
            <a:avLst/>
          </a:prstGeom>
        </p:spPr>
        <p:txBody>
          <a:bodyPr anchorCtr="0" anchor="t" bIns="34275" lIns="68575" spcFirstLastPara="1" rIns="68575" wrap="square" tIns="34275">
            <a:normAutofit fontScale="85000"/>
          </a:bodyPr>
          <a:lstStyle/>
          <a:p>
            <a:pPr indent="0" lvl="0" marL="0" rtl="0" algn="l">
              <a:spcBef>
                <a:spcPts val="800"/>
              </a:spcBef>
              <a:spcAft>
                <a:spcPts val="0"/>
              </a:spcAft>
              <a:buNone/>
            </a:pPr>
            <a:r>
              <a:rPr lang="en"/>
              <a:t>Confusion matrix</a:t>
            </a:r>
            <a:endParaRPr/>
          </a:p>
        </p:txBody>
      </p:sp>
      <p:pic>
        <p:nvPicPr>
          <p:cNvPr id="235" name="Google Shape;235;p38"/>
          <p:cNvPicPr preferRelativeResize="0"/>
          <p:nvPr/>
        </p:nvPicPr>
        <p:blipFill>
          <a:blip r:embed="rId3">
            <a:alphaModFix/>
          </a:blip>
          <a:stretch>
            <a:fillRect/>
          </a:stretch>
        </p:blipFill>
        <p:spPr>
          <a:xfrm>
            <a:off x="2098775" y="1582750"/>
            <a:ext cx="4658650" cy="294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9"/>
          <p:cNvPicPr preferRelativeResize="0"/>
          <p:nvPr/>
        </p:nvPicPr>
        <p:blipFill rotWithShape="1">
          <a:blip r:embed="rId3">
            <a:alphaModFix/>
          </a:blip>
          <a:srcRect b="0" l="0" r="49959" t="0"/>
          <a:stretch/>
        </p:blipFill>
        <p:spPr>
          <a:xfrm>
            <a:off x="585163" y="551075"/>
            <a:ext cx="3249500" cy="2164550"/>
          </a:xfrm>
          <a:prstGeom prst="rect">
            <a:avLst/>
          </a:prstGeom>
          <a:noFill/>
          <a:ln>
            <a:noFill/>
          </a:ln>
        </p:spPr>
      </p:pic>
      <p:pic>
        <p:nvPicPr>
          <p:cNvPr id="241" name="Google Shape;241;p39"/>
          <p:cNvPicPr preferRelativeResize="0"/>
          <p:nvPr/>
        </p:nvPicPr>
        <p:blipFill rotWithShape="1">
          <a:blip r:embed="rId3">
            <a:alphaModFix/>
          </a:blip>
          <a:srcRect b="0" l="49959" r="0" t="0"/>
          <a:stretch/>
        </p:blipFill>
        <p:spPr>
          <a:xfrm>
            <a:off x="4658025" y="2855213"/>
            <a:ext cx="3249500" cy="2164550"/>
          </a:xfrm>
          <a:prstGeom prst="rect">
            <a:avLst/>
          </a:prstGeom>
          <a:noFill/>
          <a:ln>
            <a:noFill/>
          </a:ln>
        </p:spPr>
      </p:pic>
      <p:pic>
        <p:nvPicPr>
          <p:cNvPr id="242" name="Google Shape;242;p39"/>
          <p:cNvPicPr preferRelativeResize="0"/>
          <p:nvPr/>
        </p:nvPicPr>
        <p:blipFill rotWithShape="1">
          <a:blip r:embed="rId4">
            <a:alphaModFix/>
          </a:blip>
          <a:srcRect b="0" l="0" r="49934" t="0"/>
          <a:stretch/>
        </p:blipFill>
        <p:spPr>
          <a:xfrm>
            <a:off x="4598475" y="551612"/>
            <a:ext cx="3249500" cy="2163487"/>
          </a:xfrm>
          <a:prstGeom prst="rect">
            <a:avLst/>
          </a:prstGeom>
          <a:noFill/>
          <a:ln>
            <a:noFill/>
          </a:ln>
        </p:spPr>
      </p:pic>
      <p:pic>
        <p:nvPicPr>
          <p:cNvPr id="243" name="Google Shape;243;p39"/>
          <p:cNvPicPr preferRelativeResize="0"/>
          <p:nvPr/>
        </p:nvPicPr>
        <p:blipFill rotWithShape="1">
          <a:blip r:embed="rId4">
            <a:alphaModFix/>
          </a:blip>
          <a:srcRect b="0" l="49934" r="0" t="0"/>
          <a:stretch/>
        </p:blipFill>
        <p:spPr>
          <a:xfrm>
            <a:off x="526500" y="2816675"/>
            <a:ext cx="3366824" cy="2241625"/>
          </a:xfrm>
          <a:prstGeom prst="rect">
            <a:avLst/>
          </a:prstGeom>
          <a:noFill/>
          <a:ln>
            <a:noFill/>
          </a:ln>
        </p:spPr>
      </p:pic>
      <p:sp>
        <p:nvSpPr>
          <p:cNvPr id="244" name="Google Shape;244;p39"/>
          <p:cNvSpPr txBox="1"/>
          <p:nvPr/>
        </p:nvSpPr>
        <p:spPr>
          <a:xfrm>
            <a:off x="928700" y="316350"/>
            <a:ext cx="27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5" name="Google Shape;245;p39"/>
          <p:cNvSpPr txBox="1"/>
          <p:nvPr/>
        </p:nvSpPr>
        <p:spPr>
          <a:xfrm>
            <a:off x="1595050" y="150875"/>
            <a:ext cx="111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CNN</a:t>
            </a:r>
            <a:endParaRPr b="1">
              <a:latin typeface="Calibri"/>
              <a:ea typeface="Calibri"/>
              <a:cs typeface="Calibri"/>
              <a:sym typeface="Calibri"/>
            </a:endParaRPr>
          </a:p>
        </p:txBody>
      </p:sp>
      <p:sp>
        <p:nvSpPr>
          <p:cNvPr id="246" name="Google Shape;246;p39"/>
          <p:cNvSpPr txBox="1"/>
          <p:nvPr/>
        </p:nvSpPr>
        <p:spPr>
          <a:xfrm>
            <a:off x="4658025" y="150875"/>
            <a:ext cx="334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Calibri"/>
                <a:ea typeface="Calibri"/>
                <a:cs typeface="Calibri"/>
                <a:sym typeface="Calibri"/>
              </a:rPr>
              <a:t>CNN+Bi- Directional LSTM</a:t>
            </a:r>
            <a:endParaRPr b="1">
              <a:latin typeface="Calibri"/>
              <a:ea typeface="Calibri"/>
              <a:cs typeface="Calibri"/>
              <a:sym typeface="Calibri"/>
            </a:endParaRPr>
          </a:p>
        </p:txBody>
      </p:sp>
      <p:sp>
        <p:nvSpPr>
          <p:cNvPr id="247" name="Google Shape;247;p39"/>
          <p:cNvSpPr txBox="1"/>
          <p:nvPr/>
        </p:nvSpPr>
        <p:spPr>
          <a:xfrm rot="-5400000">
            <a:off x="-668700" y="1192975"/>
            <a:ext cx="19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Accuracy Function</a:t>
            </a:r>
            <a:endParaRPr b="1">
              <a:latin typeface="Calibri"/>
              <a:ea typeface="Calibri"/>
              <a:cs typeface="Calibri"/>
              <a:sym typeface="Calibri"/>
            </a:endParaRPr>
          </a:p>
        </p:txBody>
      </p:sp>
      <p:sp>
        <p:nvSpPr>
          <p:cNvPr id="248" name="Google Shape;248;p39"/>
          <p:cNvSpPr txBox="1"/>
          <p:nvPr/>
        </p:nvSpPr>
        <p:spPr>
          <a:xfrm rot="-5400000">
            <a:off x="-552300" y="3495275"/>
            <a:ext cx="17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alibri"/>
                <a:ea typeface="Calibri"/>
                <a:cs typeface="Calibri"/>
                <a:sym typeface="Calibri"/>
              </a:rPr>
              <a:t>Loss Function</a:t>
            </a:r>
            <a:endParaRPr b="1">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idx="2" type="body"/>
          </p:nvPr>
        </p:nvSpPr>
        <p:spPr>
          <a:xfrm>
            <a:off x="954500" y="42875"/>
            <a:ext cx="7059300" cy="664500"/>
          </a:xfrm>
          <a:prstGeom prst="rect">
            <a:avLst/>
          </a:prstGeom>
          <a:noFill/>
          <a:ln>
            <a:noFill/>
          </a:ln>
        </p:spPr>
        <p:txBody>
          <a:bodyPr anchorCtr="0" anchor="t" bIns="34275" lIns="68575" spcFirstLastPara="1" rIns="68575" wrap="square" tIns="34275">
            <a:normAutofit/>
          </a:bodyPr>
          <a:lstStyle/>
          <a:p>
            <a:pPr indent="457200" lvl="0" marL="1371600" rtl="0" algn="l">
              <a:lnSpc>
                <a:spcPct val="90000"/>
              </a:lnSpc>
              <a:spcBef>
                <a:spcPts val="0"/>
              </a:spcBef>
              <a:spcAft>
                <a:spcPts val="0"/>
              </a:spcAft>
              <a:buClr>
                <a:srgbClr val="231F20"/>
              </a:buClr>
              <a:buSzPts val="4100"/>
              <a:buFont typeface="Arial"/>
              <a:buNone/>
            </a:pPr>
            <a:r>
              <a:rPr lang="en"/>
              <a:t>Visualization</a:t>
            </a:r>
            <a:endParaRPr/>
          </a:p>
        </p:txBody>
      </p:sp>
      <p:pic>
        <p:nvPicPr>
          <p:cNvPr id="254" name="Google Shape;254;p40"/>
          <p:cNvPicPr preferRelativeResize="0"/>
          <p:nvPr/>
        </p:nvPicPr>
        <p:blipFill rotWithShape="1">
          <a:blip r:embed="rId3">
            <a:alphaModFix/>
          </a:blip>
          <a:srcRect b="0" l="0" r="0" t="0"/>
          <a:stretch/>
        </p:blipFill>
        <p:spPr>
          <a:xfrm>
            <a:off x="281475" y="825472"/>
            <a:ext cx="2451700" cy="1957076"/>
          </a:xfrm>
          <a:prstGeom prst="rect">
            <a:avLst/>
          </a:prstGeom>
          <a:noFill/>
          <a:ln>
            <a:noFill/>
          </a:ln>
        </p:spPr>
      </p:pic>
      <p:pic>
        <p:nvPicPr>
          <p:cNvPr id="255" name="Google Shape;255;p40"/>
          <p:cNvPicPr preferRelativeResize="0"/>
          <p:nvPr/>
        </p:nvPicPr>
        <p:blipFill>
          <a:blip r:embed="rId4">
            <a:alphaModFix/>
          </a:blip>
          <a:stretch>
            <a:fillRect/>
          </a:stretch>
        </p:blipFill>
        <p:spPr>
          <a:xfrm>
            <a:off x="5968600" y="827300"/>
            <a:ext cx="2451700" cy="1950976"/>
          </a:xfrm>
          <a:prstGeom prst="rect">
            <a:avLst/>
          </a:prstGeom>
          <a:noFill/>
          <a:ln>
            <a:noFill/>
          </a:ln>
        </p:spPr>
      </p:pic>
      <p:pic>
        <p:nvPicPr>
          <p:cNvPr id="256" name="Google Shape;256;p40"/>
          <p:cNvPicPr preferRelativeResize="0"/>
          <p:nvPr/>
        </p:nvPicPr>
        <p:blipFill>
          <a:blip r:embed="rId5">
            <a:alphaModFix/>
          </a:blip>
          <a:stretch>
            <a:fillRect/>
          </a:stretch>
        </p:blipFill>
        <p:spPr>
          <a:xfrm>
            <a:off x="274950" y="2964950"/>
            <a:ext cx="2464726" cy="1968101"/>
          </a:xfrm>
          <a:prstGeom prst="rect">
            <a:avLst/>
          </a:prstGeom>
          <a:noFill/>
          <a:ln>
            <a:noFill/>
          </a:ln>
        </p:spPr>
      </p:pic>
      <p:pic>
        <p:nvPicPr>
          <p:cNvPr id="257" name="Google Shape;257;p40"/>
          <p:cNvPicPr preferRelativeResize="0"/>
          <p:nvPr/>
        </p:nvPicPr>
        <p:blipFill>
          <a:blip r:embed="rId6">
            <a:alphaModFix/>
          </a:blip>
          <a:stretch>
            <a:fillRect/>
          </a:stretch>
        </p:blipFill>
        <p:spPr>
          <a:xfrm>
            <a:off x="5962087" y="2848275"/>
            <a:ext cx="2464724" cy="1972999"/>
          </a:xfrm>
          <a:prstGeom prst="rect">
            <a:avLst/>
          </a:prstGeom>
          <a:noFill/>
          <a:ln>
            <a:noFill/>
          </a:ln>
        </p:spPr>
      </p:pic>
      <p:pic>
        <p:nvPicPr>
          <p:cNvPr id="258" name="Google Shape;258;p40"/>
          <p:cNvPicPr preferRelativeResize="0"/>
          <p:nvPr/>
        </p:nvPicPr>
        <p:blipFill>
          <a:blip r:embed="rId7">
            <a:alphaModFix/>
          </a:blip>
          <a:stretch>
            <a:fillRect/>
          </a:stretch>
        </p:blipFill>
        <p:spPr>
          <a:xfrm>
            <a:off x="3060500" y="1632738"/>
            <a:ext cx="2464726" cy="19717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idx="1" type="body"/>
          </p:nvPr>
        </p:nvSpPr>
        <p:spPr>
          <a:xfrm>
            <a:off x="484375" y="1680375"/>
            <a:ext cx="5227200" cy="2777400"/>
          </a:xfrm>
          <a:prstGeom prst="rect">
            <a:avLst/>
          </a:prstGeom>
          <a:noFill/>
          <a:ln>
            <a:noFill/>
          </a:ln>
        </p:spPr>
        <p:txBody>
          <a:bodyPr anchorCtr="0" anchor="t" bIns="34275" lIns="68575" spcFirstLastPara="1" rIns="68575" wrap="square" tIns="34275">
            <a:noAutofit/>
          </a:bodyPr>
          <a:lstStyle/>
          <a:p>
            <a:pPr indent="0" lvl="0" marL="0" rtl="0" algn="l">
              <a:lnSpc>
                <a:spcPct val="150000"/>
              </a:lnSpc>
              <a:spcBef>
                <a:spcPts val="0"/>
              </a:spcBef>
              <a:spcAft>
                <a:spcPts val="0"/>
              </a:spcAft>
              <a:buClr>
                <a:srgbClr val="231F20"/>
              </a:buClr>
              <a:buSzPts val="1400"/>
              <a:buFont typeface="Arial"/>
              <a:buNone/>
            </a:pPr>
            <a:r>
              <a:rPr lang="en" sz="1700">
                <a:latin typeface="Calibri"/>
                <a:ea typeface="Calibri"/>
                <a:cs typeface="Calibri"/>
                <a:sym typeface="Calibri"/>
              </a:rPr>
              <a:t>The optimal case in our scenario would be if the patient is facing the camera and there is an appreciable amount of light around the patient. We also wish to implement an alert system so ideally we wish to reduce the number of false positives and spam alerts.</a:t>
            </a:r>
            <a:endParaRPr sz="1700">
              <a:latin typeface="Calibri"/>
              <a:ea typeface="Calibri"/>
              <a:cs typeface="Calibri"/>
              <a:sym typeface="Calibri"/>
            </a:endParaRPr>
          </a:p>
          <a:p>
            <a:pPr indent="0" lvl="0" marL="0" rtl="0" algn="l">
              <a:lnSpc>
                <a:spcPct val="150000"/>
              </a:lnSpc>
              <a:spcBef>
                <a:spcPts val="0"/>
              </a:spcBef>
              <a:spcAft>
                <a:spcPts val="0"/>
              </a:spcAft>
              <a:buClr>
                <a:srgbClr val="231F20"/>
              </a:buClr>
              <a:buSzPts val="1400"/>
              <a:buFont typeface="Arial"/>
              <a:buNone/>
            </a:pPr>
            <a:r>
              <a:rPr lang="en" sz="1700">
                <a:latin typeface="Calibri"/>
                <a:ea typeface="Calibri"/>
                <a:cs typeface="Calibri"/>
                <a:sym typeface="Calibri"/>
              </a:rPr>
              <a:t>Additionally our model should be as light as possible without </a:t>
            </a:r>
            <a:r>
              <a:rPr lang="en" sz="1700">
                <a:latin typeface="Calibri"/>
                <a:ea typeface="Calibri"/>
                <a:cs typeface="Calibri"/>
                <a:sym typeface="Calibri"/>
              </a:rPr>
              <a:t>compromising</a:t>
            </a:r>
            <a:r>
              <a:rPr lang="en" sz="1700">
                <a:latin typeface="Calibri"/>
                <a:ea typeface="Calibri"/>
                <a:cs typeface="Calibri"/>
                <a:sym typeface="Calibri"/>
              </a:rPr>
              <a:t> the accuracy.</a:t>
            </a:r>
            <a:endParaRPr sz="1700">
              <a:latin typeface="Calibri"/>
              <a:ea typeface="Calibri"/>
              <a:cs typeface="Calibri"/>
              <a:sym typeface="Calibri"/>
            </a:endParaRPr>
          </a:p>
        </p:txBody>
      </p:sp>
      <p:sp>
        <p:nvSpPr>
          <p:cNvPr id="264" name="Google Shape;264;p41"/>
          <p:cNvSpPr txBox="1"/>
          <p:nvPr>
            <p:ph idx="2" type="body"/>
          </p:nvPr>
        </p:nvSpPr>
        <p:spPr>
          <a:xfrm>
            <a:off x="484368" y="514594"/>
            <a:ext cx="65424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Optimal Case</a:t>
            </a:r>
            <a:endParaRPr/>
          </a:p>
        </p:txBody>
      </p:sp>
      <p:pic>
        <p:nvPicPr>
          <p:cNvPr id="265" name="Google Shape;265;p41"/>
          <p:cNvPicPr preferRelativeResize="0"/>
          <p:nvPr/>
        </p:nvPicPr>
        <p:blipFill>
          <a:blip r:embed="rId3">
            <a:alphaModFix/>
          </a:blip>
          <a:stretch>
            <a:fillRect/>
          </a:stretch>
        </p:blipFill>
        <p:spPr>
          <a:xfrm>
            <a:off x="5863975" y="1318594"/>
            <a:ext cx="2667000" cy="240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idx="1" type="body"/>
          </p:nvPr>
        </p:nvSpPr>
        <p:spPr>
          <a:xfrm>
            <a:off x="484375" y="1478750"/>
            <a:ext cx="8271600" cy="2857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31F20"/>
              </a:buClr>
              <a:buSzPts val="1400"/>
              <a:buFont typeface="Arial"/>
              <a:buNone/>
            </a:pPr>
            <a:r>
              <a:t/>
            </a:r>
            <a:endParaRPr>
              <a:latin typeface="Roboto Slab"/>
              <a:ea typeface="Roboto Slab"/>
              <a:cs typeface="Roboto Slab"/>
              <a:sym typeface="Roboto Slab"/>
            </a:endParaRPr>
          </a:p>
          <a:p>
            <a:pPr indent="0" lvl="0" marL="0" rtl="0" algn="l">
              <a:lnSpc>
                <a:spcPct val="150000"/>
              </a:lnSpc>
              <a:spcBef>
                <a:spcPts val="0"/>
              </a:spcBef>
              <a:spcAft>
                <a:spcPts val="0"/>
              </a:spcAft>
              <a:buClr>
                <a:srgbClr val="231F20"/>
              </a:buClr>
              <a:buSzPts val="1400"/>
              <a:buFont typeface="Arial"/>
              <a:buNone/>
            </a:pPr>
            <a:r>
              <a:rPr lang="en">
                <a:latin typeface="Calibri"/>
                <a:ea typeface="Calibri"/>
                <a:cs typeface="Calibri"/>
                <a:sym typeface="Calibri"/>
              </a:rPr>
              <a:t>Emotion detection is a problem that is largely dependent on the dataset. Since we work with a big set of images, we need to find the optimal trade-off between complexity and error rate. Based on the data we gathered by experimenting with various architectures (CNNs, Bi-Directional LSTMs, Mobilenet), we have found Mobilenet architecture to be an appreciable estimation of our final goal.</a:t>
            </a:r>
            <a:endParaRPr>
              <a:latin typeface="Calibri"/>
              <a:ea typeface="Calibri"/>
              <a:cs typeface="Calibri"/>
              <a:sym typeface="Calibri"/>
            </a:endParaRPr>
          </a:p>
          <a:p>
            <a:pPr indent="0" lvl="0" marL="0" rtl="0" algn="l">
              <a:lnSpc>
                <a:spcPct val="150000"/>
              </a:lnSpc>
              <a:spcBef>
                <a:spcPts val="0"/>
              </a:spcBef>
              <a:spcAft>
                <a:spcPts val="0"/>
              </a:spcAft>
              <a:buClr>
                <a:srgbClr val="231F20"/>
              </a:buClr>
              <a:buSzPts val="1400"/>
              <a:buFont typeface="Arial"/>
              <a:buNone/>
            </a:pPr>
            <a:r>
              <a:t/>
            </a:r>
            <a:endParaRPr>
              <a:latin typeface="Calibri"/>
              <a:ea typeface="Calibri"/>
              <a:cs typeface="Calibri"/>
              <a:sym typeface="Calibri"/>
            </a:endParaRPr>
          </a:p>
          <a:p>
            <a:pPr indent="0" lvl="0" marL="0" rtl="0" algn="l">
              <a:lnSpc>
                <a:spcPct val="150000"/>
              </a:lnSpc>
              <a:spcBef>
                <a:spcPts val="0"/>
              </a:spcBef>
              <a:spcAft>
                <a:spcPts val="0"/>
              </a:spcAft>
              <a:buClr>
                <a:srgbClr val="231F20"/>
              </a:buClr>
              <a:buSzPts val="1400"/>
              <a:buFont typeface="Arial"/>
              <a:buNone/>
            </a:pPr>
            <a:r>
              <a:rPr lang="en">
                <a:latin typeface="Calibri"/>
                <a:ea typeface="Calibri"/>
                <a:cs typeface="Calibri"/>
                <a:sym typeface="Calibri"/>
              </a:rPr>
              <a:t>With a little more data, little more time and effort, it is possible to create a emotion detection system that can uphold the industry standards required in a healthcare facility.</a:t>
            </a:r>
            <a:endParaRPr>
              <a:latin typeface="Calibri"/>
              <a:ea typeface="Calibri"/>
              <a:cs typeface="Calibri"/>
              <a:sym typeface="Calibri"/>
            </a:endParaRPr>
          </a:p>
        </p:txBody>
      </p:sp>
      <p:sp>
        <p:nvSpPr>
          <p:cNvPr id="271" name="Google Shape;271;p42"/>
          <p:cNvSpPr txBox="1"/>
          <p:nvPr>
            <p:ph idx="2" type="body"/>
          </p:nvPr>
        </p:nvSpPr>
        <p:spPr>
          <a:xfrm>
            <a:off x="484368" y="514594"/>
            <a:ext cx="6004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Final Recommendation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idx="1" type="body"/>
          </p:nvPr>
        </p:nvSpPr>
        <p:spPr>
          <a:xfrm>
            <a:off x="484375" y="1637175"/>
            <a:ext cx="6073500" cy="25584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0"/>
              </a:spcBef>
              <a:spcAft>
                <a:spcPts val="0"/>
              </a:spcAft>
              <a:buSzPts val="2100"/>
              <a:buFont typeface="Calibri"/>
              <a:buChar char="●"/>
            </a:pPr>
            <a:r>
              <a:rPr lang="en" sz="2100">
                <a:latin typeface="Calibri"/>
                <a:ea typeface="Calibri"/>
                <a:cs typeface="Calibri"/>
                <a:sym typeface="Calibri"/>
              </a:rPr>
              <a:t>Overfitting</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 sz="2100">
                <a:latin typeface="Calibri"/>
                <a:ea typeface="Calibri"/>
                <a:cs typeface="Calibri"/>
                <a:sym typeface="Calibri"/>
              </a:rPr>
              <a:t>An Alternative to OpenCV</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 sz="2100">
                <a:latin typeface="Calibri"/>
                <a:ea typeface="Calibri"/>
                <a:cs typeface="Calibri"/>
                <a:sym typeface="Calibri"/>
              </a:rPr>
              <a:t>Trial and Error of Testing and Training different Models</a:t>
            </a:r>
            <a:endParaRPr sz="2100">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 sz="2100">
                <a:latin typeface="Calibri"/>
                <a:ea typeface="Calibri"/>
                <a:cs typeface="Calibri"/>
                <a:sym typeface="Calibri"/>
              </a:rPr>
              <a:t>Diverse Educational Backgrounds</a:t>
            </a:r>
            <a:endParaRPr sz="2100">
              <a:latin typeface="Calibri"/>
              <a:ea typeface="Calibri"/>
              <a:cs typeface="Calibri"/>
              <a:sym typeface="Calibri"/>
            </a:endParaRPr>
          </a:p>
          <a:p>
            <a:pPr indent="0" lvl="0" marL="0" rtl="0" algn="l">
              <a:spcBef>
                <a:spcPts val="800"/>
              </a:spcBef>
              <a:spcAft>
                <a:spcPts val="0"/>
              </a:spcAft>
              <a:buNone/>
            </a:pPr>
            <a:r>
              <a:t/>
            </a:r>
            <a:endParaRPr/>
          </a:p>
        </p:txBody>
      </p:sp>
      <p:sp>
        <p:nvSpPr>
          <p:cNvPr id="277" name="Google Shape;277;p43"/>
          <p:cNvSpPr txBox="1"/>
          <p:nvPr>
            <p:ph idx="2" type="body"/>
          </p:nvPr>
        </p:nvSpPr>
        <p:spPr>
          <a:xfrm>
            <a:off x="484369" y="514594"/>
            <a:ext cx="3921300" cy="651600"/>
          </a:xfrm>
          <a:prstGeom prst="rect">
            <a:avLst/>
          </a:prstGeom>
        </p:spPr>
        <p:txBody>
          <a:bodyPr anchorCtr="0" anchor="t" bIns="34275" lIns="68575" spcFirstLastPara="1" rIns="68575" wrap="square" tIns="34275">
            <a:normAutofit fontScale="85000"/>
          </a:bodyPr>
          <a:lstStyle/>
          <a:p>
            <a:pPr indent="0" lvl="0" marL="0" rtl="0" algn="l">
              <a:spcBef>
                <a:spcPts val="800"/>
              </a:spcBef>
              <a:spcAft>
                <a:spcPts val="0"/>
              </a:spcAft>
              <a:buNone/>
            </a:pPr>
            <a:r>
              <a:rPr lang="en"/>
              <a:t>Challenges Faced</a:t>
            </a:r>
            <a:endParaRPr/>
          </a:p>
        </p:txBody>
      </p:sp>
      <p:pic>
        <p:nvPicPr>
          <p:cNvPr id="278" name="Google Shape;278;p43"/>
          <p:cNvPicPr preferRelativeResize="0"/>
          <p:nvPr/>
        </p:nvPicPr>
        <p:blipFill>
          <a:blip r:embed="rId3">
            <a:alphaModFix/>
          </a:blip>
          <a:stretch>
            <a:fillRect/>
          </a:stretch>
        </p:blipFill>
        <p:spPr>
          <a:xfrm>
            <a:off x="6731700" y="1309700"/>
            <a:ext cx="2281325" cy="27393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idx="1" type="body"/>
          </p:nvPr>
        </p:nvSpPr>
        <p:spPr>
          <a:xfrm>
            <a:off x="484375" y="1435900"/>
            <a:ext cx="3921300" cy="29001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0"/>
              </a:spcBef>
              <a:spcAft>
                <a:spcPts val="0"/>
              </a:spcAft>
              <a:buSzPts val="1600"/>
              <a:buFont typeface="Calibri"/>
              <a:buChar char="●"/>
            </a:pPr>
            <a:r>
              <a:rPr lang="en" sz="1600">
                <a:latin typeface="Calibri"/>
                <a:ea typeface="Calibri"/>
                <a:cs typeface="Calibri"/>
                <a:sym typeface="Calibri"/>
              </a:rPr>
              <a:t>Technical</a:t>
            </a:r>
            <a:endParaRPr sz="1600">
              <a:latin typeface="Calibri"/>
              <a:ea typeface="Calibri"/>
              <a:cs typeface="Calibri"/>
              <a:sym typeface="Calibri"/>
            </a:endParaRPr>
          </a:p>
          <a:p>
            <a:pPr indent="-330200" lvl="1" marL="914400" rtl="0" algn="l">
              <a:lnSpc>
                <a:spcPct val="90000"/>
              </a:lnSpc>
              <a:spcBef>
                <a:spcPts val="0"/>
              </a:spcBef>
              <a:spcAft>
                <a:spcPts val="0"/>
              </a:spcAft>
              <a:buSzPts val="1600"/>
              <a:buFont typeface="Calibri"/>
              <a:buChar char="○"/>
            </a:pPr>
            <a:r>
              <a:rPr lang="en" sz="1600"/>
              <a:t>Equivalent functions</a:t>
            </a:r>
            <a:endParaRPr sz="1600"/>
          </a:p>
          <a:p>
            <a:pPr indent="-330200" lvl="1" marL="914400" rtl="0" algn="l">
              <a:lnSpc>
                <a:spcPct val="90000"/>
              </a:lnSpc>
              <a:spcBef>
                <a:spcPts val="0"/>
              </a:spcBef>
              <a:spcAft>
                <a:spcPts val="0"/>
              </a:spcAft>
              <a:buSzPts val="1600"/>
              <a:buFont typeface="Calibri"/>
              <a:buChar char="○"/>
            </a:pPr>
            <a:r>
              <a:rPr lang="en" sz="1600"/>
              <a:t>Data collection automation</a:t>
            </a:r>
            <a:endParaRPr sz="1600"/>
          </a:p>
          <a:p>
            <a:pPr indent="0" lvl="0" marL="0" rtl="0" algn="l">
              <a:lnSpc>
                <a:spcPct val="90000"/>
              </a:lnSpc>
              <a:spcBef>
                <a:spcPts val="0"/>
              </a:spcBef>
              <a:spcAft>
                <a:spcPts val="0"/>
              </a:spcAft>
              <a:buNone/>
            </a:pPr>
            <a:r>
              <a:t/>
            </a:r>
            <a:endParaRPr sz="1600">
              <a:latin typeface="Calibri"/>
              <a:ea typeface="Calibri"/>
              <a:cs typeface="Calibri"/>
              <a:sym typeface="Calibri"/>
            </a:endParaRPr>
          </a:p>
          <a:p>
            <a:pPr indent="-330200" lvl="0" marL="457200" rtl="0" algn="l">
              <a:lnSpc>
                <a:spcPct val="90000"/>
              </a:lnSpc>
              <a:spcBef>
                <a:spcPts val="0"/>
              </a:spcBef>
              <a:spcAft>
                <a:spcPts val="0"/>
              </a:spcAft>
              <a:buSzPts val="1600"/>
              <a:buFont typeface="Calibri"/>
              <a:buChar char="●"/>
            </a:pPr>
            <a:r>
              <a:rPr lang="en" sz="1600">
                <a:latin typeface="Calibri"/>
                <a:ea typeface="Calibri"/>
                <a:cs typeface="Calibri"/>
                <a:sym typeface="Calibri"/>
              </a:rPr>
              <a:t>Personal</a:t>
            </a:r>
            <a:endParaRPr sz="1600">
              <a:latin typeface="Calibri"/>
              <a:ea typeface="Calibri"/>
              <a:cs typeface="Calibri"/>
              <a:sym typeface="Calibri"/>
            </a:endParaRPr>
          </a:p>
          <a:p>
            <a:pPr indent="-330200" lvl="1" marL="914400" rtl="0" algn="l">
              <a:lnSpc>
                <a:spcPct val="90000"/>
              </a:lnSpc>
              <a:spcBef>
                <a:spcPts val="0"/>
              </a:spcBef>
              <a:spcAft>
                <a:spcPts val="0"/>
              </a:spcAft>
              <a:buSzPts val="1600"/>
              <a:buFont typeface="Calibri"/>
              <a:buChar char="○"/>
            </a:pPr>
            <a:r>
              <a:rPr lang="en" sz="1600"/>
              <a:t>Volunteering </a:t>
            </a:r>
            <a:endParaRPr sz="1600"/>
          </a:p>
          <a:p>
            <a:pPr indent="-330200" lvl="1" marL="914400" rtl="0" algn="l">
              <a:lnSpc>
                <a:spcPct val="90000"/>
              </a:lnSpc>
              <a:spcBef>
                <a:spcPts val="0"/>
              </a:spcBef>
              <a:spcAft>
                <a:spcPts val="0"/>
              </a:spcAft>
              <a:buSzPts val="1600"/>
              <a:buFont typeface="Calibri"/>
              <a:buChar char="○"/>
            </a:pPr>
            <a:r>
              <a:rPr lang="en" sz="1600"/>
              <a:t>Accepting responsibility</a:t>
            </a:r>
            <a:endParaRPr sz="1600"/>
          </a:p>
          <a:p>
            <a:pPr indent="0" lvl="0" marL="0" rtl="0" algn="l">
              <a:lnSpc>
                <a:spcPct val="90000"/>
              </a:lnSpc>
              <a:spcBef>
                <a:spcPts val="0"/>
              </a:spcBef>
              <a:spcAft>
                <a:spcPts val="0"/>
              </a:spcAft>
              <a:buNone/>
            </a:pPr>
            <a:r>
              <a:t/>
            </a:r>
            <a:endParaRPr sz="1600">
              <a:latin typeface="Calibri"/>
              <a:ea typeface="Calibri"/>
              <a:cs typeface="Calibri"/>
              <a:sym typeface="Calibri"/>
            </a:endParaRPr>
          </a:p>
          <a:p>
            <a:pPr indent="-330200" lvl="0" marL="457200" rtl="0" algn="l">
              <a:lnSpc>
                <a:spcPct val="90000"/>
              </a:lnSpc>
              <a:spcBef>
                <a:spcPts val="0"/>
              </a:spcBef>
              <a:spcAft>
                <a:spcPts val="0"/>
              </a:spcAft>
              <a:buSzPts val="1600"/>
              <a:buFont typeface="Calibri"/>
              <a:buChar char="●"/>
            </a:pPr>
            <a:r>
              <a:rPr lang="en" sz="1600">
                <a:latin typeface="Calibri"/>
                <a:ea typeface="Calibri"/>
                <a:cs typeface="Calibri"/>
                <a:sym typeface="Calibri"/>
              </a:rPr>
              <a:t>Research</a:t>
            </a:r>
            <a:endParaRPr sz="1600">
              <a:latin typeface="Calibri"/>
              <a:ea typeface="Calibri"/>
              <a:cs typeface="Calibri"/>
              <a:sym typeface="Calibri"/>
            </a:endParaRPr>
          </a:p>
          <a:p>
            <a:pPr indent="-330200" lvl="1" marL="914400" rtl="0" algn="l">
              <a:lnSpc>
                <a:spcPct val="90000"/>
              </a:lnSpc>
              <a:spcBef>
                <a:spcPts val="0"/>
              </a:spcBef>
              <a:spcAft>
                <a:spcPts val="0"/>
              </a:spcAft>
              <a:buSzPts val="1600"/>
              <a:buFont typeface="Calibri"/>
              <a:buChar char="○"/>
            </a:pPr>
            <a:r>
              <a:rPr lang="en" sz="1600"/>
              <a:t>Medical negligence</a:t>
            </a:r>
            <a:endParaRPr sz="1600"/>
          </a:p>
          <a:p>
            <a:pPr indent="-330200" lvl="1" marL="914400" rtl="0" algn="l">
              <a:lnSpc>
                <a:spcPct val="90000"/>
              </a:lnSpc>
              <a:spcBef>
                <a:spcPts val="0"/>
              </a:spcBef>
              <a:spcAft>
                <a:spcPts val="0"/>
              </a:spcAft>
              <a:buSzPts val="1600"/>
              <a:buFont typeface="Calibri"/>
              <a:buChar char="○"/>
            </a:pPr>
            <a:r>
              <a:rPr lang="en" sz="1600"/>
              <a:t>Unexplored applications</a:t>
            </a:r>
            <a:endParaRPr sz="1600"/>
          </a:p>
        </p:txBody>
      </p:sp>
      <p:sp>
        <p:nvSpPr>
          <p:cNvPr id="284" name="Google Shape;284;p44"/>
          <p:cNvSpPr txBox="1"/>
          <p:nvPr>
            <p:ph idx="2" type="body"/>
          </p:nvPr>
        </p:nvSpPr>
        <p:spPr>
          <a:xfrm>
            <a:off x="484375" y="482225"/>
            <a:ext cx="3921300" cy="630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231F20"/>
              </a:buClr>
              <a:buSzPts val="4100"/>
              <a:buFont typeface="Arial"/>
              <a:buNone/>
            </a:pPr>
            <a:r>
              <a:rPr lang="en"/>
              <a:t>Our Learning</a:t>
            </a:r>
            <a:endParaRPr/>
          </a:p>
        </p:txBody>
      </p:sp>
      <p:sp>
        <p:nvSpPr>
          <p:cNvPr id="285" name="Google Shape;285;p44"/>
          <p:cNvSpPr txBox="1"/>
          <p:nvPr>
            <p:ph idx="1" type="body"/>
          </p:nvPr>
        </p:nvSpPr>
        <p:spPr>
          <a:xfrm>
            <a:off x="4794425" y="1435900"/>
            <a:ext cx="4164000" cy="3031200"/>
          </a:xfrm>
          <a:prstGeom prst="rect">
            <a:avLst/>
          </a:prstGeom>
          <a:noFill/>
          <a:ln>
            <a:noFill/>
          </a:ln>
        </p:spPr>
        <p:txBody>
          <a:bodyPr anchorCtr="0" anchor="t" bIns="34275" lIns="68575" spcFirstLastPara="1" rIns="68575" wrap="square" tIns="34275">
            <a:noAutofit/>
          </a:bodyPr>
          <a:lstStyle/>
          <a:p>
            <a:pPr indent="-330200" lvl="0" marL="457200" rtl="0" algn="l">
              <a:lnSpc>
                <a:spcPct val="90000"/>
              </a:lnSpc>
              <a:spcBef>
                <a:spcPts val="0"/>
              </a:spcBef>
              <a:spcAft>
                <a:spcPts val="0"/>
              </a:spcAft>
              <a:buSzPts val="1600"/>
              <a:buFont typeface="Calibri"/>
              <a:buChar char="●"/>
            </a:pPr>
            <a:r>
              <a:rPr lang="en" sz="1600">
                <a:latin typeface="Calibri"/>
                <a:ea typeface="Calibri"/>
                <a:cs typeface="Calibri"/>
                <a:sym typeface="Calibri"/>
              </a:rPr>
              <a:t>Business</a:t>
            </a:r>
            <a:endParaRPr sz="1600">
              <a:latin typeface="Calibri"/>
              <a:ea typeface="Calibri"/>
              <a:cs typeface="Calibri"/>
              <a:sym typeface="Calibri"/>
            </a:endParaRPr>
          </a:p>
          <a:p>
            <a:pPr indent="-330200" lvl="1" marL="914400" rtl="0" algn="l">
              <a:lnSpc>
                <a:spcPct val="90000"/>
              </a:lnSpc>
              <a:spcBef>
                <a:spcPts val="0"/>
              </a:spcBef>
              <a:spcAft>
                <a:spcPts val="0"/>
              </a:spcAft>
              <a:buSzPts val="1600"/>
              <a:buFont typeface="Calibri"/>
              <a:buChar char="○"/>
            </a:pPr>
            <a:r>
              <a:rPr lang="en" sz="1600"/>
              <a:t>Identifying a gap in the market</a:t>
            </a:r>
            <a:endParaRPr sz="1600"/>
          </a:p>
          <a:p>
            <a:pPr indent="-330200" lvl="1" marL="914400" rtl="0" algn="l">
              <a:lnSpc>
                <a:spcPct val="90000"/>
              </a:lnSpc>
              <a:spcBef>
                <a:spcPts val="0"/>
              </a:spcBef>
              <a:spcAft>
                <a:spcPts val="0"/>
              </a:spcAft>
              <a:buSzPts val="1600"/>
              <a:buFont typeface="Calibri"/>
              <a:buChar char="○"/>
            </a:pPr>
            <a:r>
              <a:rPr lang="en" sz="1600"/>
              <a:t>Identifying the product/service that best fills this gap</a:t>
            </a:r>
            <a:endParaRPr sz="1600"/>
          </a:p>
          <a:p>
            <a:pPr indent="-330200" lvl="1" marL="914400" rtl="0" algn="l">
              <a:lnSpc>
                <a:spcPct val="90000"/>
              </a:lnSpc>
              <a:spcBef>
                <a:spcPts val="0"/>
              </a:spcBef>
              <a:spcAft>
                <a:spcPts val="0"/>
              </a:spcAft>
              <a:buSzPts val="1600"/>
              <a:buFont typeface="Calibri"/>
              <a:buChar char="○"/>
            </a:pPr>
            <a:r>
              <a:rPr lang="en" sz="1600"/>
              <a:t>Analyzing cost-cutting mechanisms </a:t>
            </a:r>
            <a:endParaRPr sz="1600"/>
          </a:p>
          <a:p>
            <a:pPr indent="0" lvl="0" marL="0" rtl="0" algn="l">
              <a:lnSpc>
                <a:spcPct val="90000"/>
              </a:lnSpc>
              <a:spcBef>
                <a:spcPts val="0"/>
              </a:spcBef>
              <a:spcAft>
                <a:spcPts val="0"/>
              </a:spcAft>
              <a:buNone/>
            </a:pPr>
            <a:r>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latin typeface="Calibri"/>
                <a:ea typeface="Calibri"/>
                <a:cs typeface="Calibri"/>
                <a:sym typeface="Calibri"/>
              </a:rPr>
              <a:t>Social</a:t>
            </a:r>
            <a:endParaRPr sz="1600">
              <a:latin typeface="Calibri"/>
              <a:ea typeface="Calibri"/>
              <a:cs typeface="Calibri"/>
              <a:sym typeface="Calibri"/>
            </a:endParaRPr>
          </a:p>
          <a:p>
            <a:pPr indent="-330200" lvl="1" marL="914400" rtl="0" algn="l">
              <a:spcBef>
                <a:spcPts val="0"/>
              </a:spcBef>
              <a:spcAft>
                <a:spcPts val="0"/>
              </a:spcAft>
              <a:buSzPts val="1600"/>
              <a:buFont typeface="Calibri"/>
              <a:buChar char="○"/>
            </a:pPr>
            <a:r>
              <a:rPr lang="en" sz="1600"/>
              <a:t>Combining diverse skill sets</a:t>
            </a:r>
            <a:endParaRPr sz="1600"/>
          </a:p>
          <a:p>
            <a:pPr indent="-330200" lvl="1" marL="914400" rtl="0" algn="l">
              <a:spcBef>
                <a:spcPts val="0"/>
              </a:spcBef>
              <a:spcAft>
                <a:spcPts val="0"/>
              </a:spcAft>
              <a:buSzPts val="1600"/>
              <a:buFont typeface="Calibri"/>
              <a:buChar char="○"/>
            </a:pPr>
            <a:r>
              <a:rPr lang="en" sz="1600"/>
              <a:t>Teamwork, Leadership, Communication</a:t>
            </a:r>
            <a:endParaRPr sz="1600"/>
          </a:p>
          <a:p>
            <a:pPr indent="0" lvl="0" marL="0" rtl="0" algn="l">
              <a:lnSpc>
                <a:spcPct val="90000"/>
              </a:lnSpc>
              <a:spcBef>
                <a:spcPts val="0"/>
              </a:spcBef>
              <a:spcAft>
                <a:spcPts val="0"/>
              </a:spcAft>
              <a:buNone/>
            </a:pPr>
            <a:r>
              <a:t/>
            </a:r>
            <a:endParaRPr sz="1600">
              <a:latin typeface="Roboto Slab"/>
              <a:ea typeface="Roboto Slab"/>
              <a:cs typeface="Roboto Slab"/>
              <a:sym typeface="Roboto Sla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idx="1" type="body"/>
          </p:nvPr>
        </p:nvSpPr>
        <p:spPr>
          <a:xfrm>
            <a:off x="484375" y="1535725"/>
            <a:ext cx="7212300" cy="2800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t/>
            </a:r>
            <a:endParaRPr b="1" sz="1800"/>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Data diversity - Race &amp; Age</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Model accuracy of patients with wearables (masks, spectacles)</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Multiple Face Emotion Recognition</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Night Vision</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Face Detection before Face recognition</a:t>
            </a:r>
            <a:endParaRPr sz="1800">
              <a:latin typeface="Calibri"/>
              <a:ea typeface="Calibri"/>
              <a:cs typeface="Calibri"/>
              <a:sym typeface="Calibri"/>
            </a:endParaRPr>
          </a:p>
        </p:txBody>
      </p:sp>
      <p:sp>
        <p:nvSpPr>
          <p:cNvPr id="291" name="Google Shape;291;p45"/>
          <p:cNvSpPr txBox="1"/>
          <p:nvPr>
            <p:ph idx="2" type="body"/>
          </p:nvPr>
        </p:nvSpPr>
        <p:spPr>
          <a:xfrm>
            <a:off x="484369" y="514594"/>
            <a:ext cx="68169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Future Enhancements</a:t>
            </a:r>
            <a:endParaRPr/>
          </a:p>
        </p:txBody>
      </p:sp>
      <p:pic>
        <p:nvPicPr>
          <p:cNvPr id="292" name="Google Shape;292;p45"/>
          <p:cNvPicPr preferRelativeResize="0"/>
          <p:nvPr/>
        </p:nvPicPr>
        <p:blipFill>
          <a:blip r:embed="rId3">
            <a:alphaModFix/>
          </a:blip>
          <a:stretch>
            <a:fillRect/>
          </a:stretch>
        </p:blipFill>
        <p:spPr>
          <a:xfrm>
            <a:off x="4744675" y="2638950"/>
            <a:ext cx="4330900" cy="2436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idx="1" type="body"/>
          </p:nvPr>
        </p:nvSpPr>
        <p:spPr>
          <a:xfrm>
            <a:off x="484369" y="1322473"/>
            <a:ext cx="8271600" cy="3013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231F20"/>
              </a:buClr>
              <a:buSzPts val="1400"/>
              <a:buFont typeface="Arial"/>
              <a:buNone/>
            </a:pPr>
            <a:r>
              <a:t/>
            </a:r>
            <a:endParaRPr i="1"/>
          </a:p>
          <a:p>
            <a:pPr indent="0" lvl="0" marL="0" rtl="0" algn="l">
              <a:lnSpc>
                <a:spcPct val="90000"/>
              </a:lnSpc>
              <a:spcBef>
                <a:spcPts val="0"/>
              </a:spcBef>
              <a:spcAft>
                <a:spcPts val="0"/>
              </a:spcAft>
              <a:buClr>
                <a:srgbClr val="231F20"/>
              </a:buClr>
              <a:buSzPts val="1400"/>
              <a:buFont typeface="Arial"/>
              <a:buNone/>
            </a:pPr>
            <a:r>
              <a:rPr i="1" lang="en"/>
              <a:t>Live feed demo</a:t>
            </a:r>
            <a:endParaRPr i="1"/>
          </a:p>
        </p:txBody>
      </p:sp>
      <p:sp>
        <p:nvSpPr>
          <p:cNvPr id="298" name="Google Shape;298;p46"/>
          <p:cNvSpPr txBox="1"/>
          <p:nvPr>
            <p:ph idx="2"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Demo</a:t>
            </a:r>
            <a:endParaRPr/>
          </a:p>
        </p:txBody>
      </p:sp>
      <p:pic>
        <p:nvPicPr>
          <p:cNvPr id="299" name="Google Shape;299;p46"/>
          <p:cNvPicPr preferRelativeResize="0"/>
          <p:nvPr/>
        </p:nvPicPr>
        <p:blipFill>
          <a:blip r:embed="rId3">
            <a:alphaModFix/>
          </a:blip>
          <a:stretch>
            <a:fillRect/>
          </a:stretch>
        </p:blipFill>
        <p:spPr>
          <a:xfrm>
            <a:off x="3239275" y="1526475"/>
            <a:ext cx="5516700" cy="310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ph idx="1" type="body"/>
          </p:nvPr>
        </p:nvSpPr>
        <p:spPr>
          <a:xfrm>
            <a:off x="484369" y="116569"/>
            <a:ext cx="3921300" cy="506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FFFFFF"/>
              </a:buClr>
              <a:buSzPts val="3000"/>
              <a:buFont typeface="Arial"/>
              <a:buNone/>
            </a:pPr>
            <a:r>
              <a:rPr lang="en"/>
              <a:t>GROUP-8</a:t>
            </a:r>
            <a:endParaRPr/>
          </a:p>
        </p:txBody>
      </p:sp>
      <p:sp>
        <p:nvSpPr>
          <p:cNvPr id="305" name="Google Shape;305;p47"/>
          <p:cNvSpPr txBox="1"/>
          <p:nvPr>
            <p:ph idx="2" type="body"/>
          </p:nvPr>
        </p:nvSpPr>
        <p:spPr>
          <a:xfrm>
            <a:off x="484369" y="1107728"/>
            <a:ext cx="3921300" cy="26559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rgbClr val="FFFFFF"/>
              </a:buClr>
              <a:buSzPts val="1400"/>
              <a:buFont typeface="Arial"/>
              <a:buNone/>
            </a:pPr>
            <a:r>
              <a:t/>
            </a:r>
            <a:endParaRPr/>
          </a:p>
        </p:txBody>
      </p:sp>
      <p:sp>
        <p:nvSpPr>
          <p:cNvPr id="306" name="Google Shape;306;p47"/>
          <p:cNvSpPr txBox="1"/>
          <p:nvPr>
            <p:ph idx="3" type="body"/>
          </p:nvPr>
        </p:nvSpPr>
        <p:spPr>
          <a:xfrm>
            <a:off x="5111785" y="4069445"/>
            <a:ext cx="3395400" cy="5061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rgbClr val="FFFFFF"/>
              </a:buClr>
              <a:buSzPts val="4500"/>
              <a:buFont typeface="Arial"/>
              <a:buNone/>
            </a:pPr>
            <a:r>
              <a:rPr lang="en"/>
              <a:t>Thank You</a:t>
            </a:r>
            <a:endParaRPr/>
          </a:p>
        </p:txBody>
      </p:sp>
      <p:pic>
        <p:nvPicPr>
          <p:cNvPr id="307" name="Google Shape;307;p47"/>
          <p:cNvPicPr preferRelativeResize="0"/>
          <p:nvPr/>
        </p:nvPicPr>
        <p:blipFill>
          <a:blip r:embed="rId3">
            <a:alphaModFix/>
          </a:blip>
          <a:stretch>
            <a:fillRect/>
          </a:stretch>
        </p:blipFill>
        <p:spPr>
          <a:xfrm>
            <a:off x="361169" y="773100"/>
            <a:ext cx="4433533" cy="332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idx="1"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latin typeface="Roboto Slab"/>
                <a:ea typeface="Roboto Slab"/>
                <a:cs typeface="Roboto Slab"/>
                <a:sym typeface="Roboto Slab"/>
              </a:rPr>
              <a:t>We the Team!</a:t>
            </a:r>
            <a:endParaRPr>
              <a:latin typeface="Roboto Slab"/>
              <a:ea typeface="Roboto Slab"/>
              <a:cs typeface="Roboto Slab"/>
              <a:sym typeface="Roboto Slab"/>
            </a:endParaRPr>
          </a:p>
        </p:txBody>
      </p:sp>
      <p:sp>
        <p:nvSpPr>
          <p:cNvPr id="102" name="Google Shape;102;p21"/>
          <p:cNvSpPr txBox="1"/>
          <p:nvPr>
            <p:ph idx="2" type="body"/>
          </p:nvPr>
        </p:nvSpPr>
        <p:spPr>
          <a:xfrm>
            <a:off x="779775" y="1392000"/>
            <a:ext cx="3180000" cy="2359500"/>
          </a:xfrm>
          <a:prstGeom prst="rect">
            <a:avLst/>
          </a:prstGeom>
          <a:noFill/>
          <a:ln>
            <a:noFill/>
          </a:ln>
        </p:spPr>
        <p:txBody>
          <a:bodyPr anchorCtr="0" anchor="t" bIns="34275" lIns="68575" spcFirstLastPara="1" rIns="68575" wrap="square" tIns="34275">
            <a:noAutofit/>
          </a:bodyPr>
          <a:lstStyle/>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Riya Eliza Shaju</a:t>
            </a:r>
            <a:endParaRPr sz="1800">
              <a:latin typeface="Calibri"/>
              <a:ea typeface="Calibri"/>
              <a:cs typeface="Calibri"/>
              <a:sym typeface="Calibri"/>
            </a:endParaRPr>
          </a:p>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Abhinav Bandaru </a:t>
            </a:r>
            <a:endParaRPr sz="1800">
              <a:latin typeface="Calibri"/>
              <a:ea typeface="Calibri"/>
              <a:cs typeface="Calibri"/>
              <a:sym typeface="Calibri"/>
            </a:endParaRPr>
          </a:p>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Jakkampudi Renu </a:t>
            </a:r>
            <a:endParaRPr sz="1800">
              <a:latin typeface="Calibri"/>
              <a:ea typeface="Calibri"/>
              <a:cs typeface="Calibri"/>
              <a:sym typeface="Calibri"/>
            </a:endParaRPr>
          </a:p>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Tanisha Pal</a:t>
            </a:r>
            <a:endParaRPr sz="1800">
              <a:latin typeface="Calibri"/>
              <a:ea typeface="Calibri"/>
              <a:cs typeface="Calibri"/>
              <a:sym typeface="Calibri"/>
            </a:endParaRPr>
          </a:p>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Rucha Anand Jevalikar </a:t>
            </a:r>
            <a:endParaRPr sz="1800">
              <a:latin typeface="Calibri"/>
              <a:ea typeface="Calibri"/>
              <a:cs typeface="Calibri"/>
              <a:sym typeface="Calibri"/>
            </a:endParaRPr>
          </a:p>
          <a:p>
            <a:pPr indent="0" lvl="0" marL="0" rtl="0" algn="ctr">
              <a:lnSpc>
                <a:spcPct val="140000"/>
              </a:lnSpc>
              <a:spcBef>
                <a:spcPts val="0"/>
              </a:spcBef>
              <a:spcAft>
                <a:spcPts val="0"/>
              </a:spcAft>
              <a:buClr>
                <a:srgbClr val="000000"/>
              </a:buClr>
              <a:buSzPts val="1800"/>
              <a:buFont typeface="Arial"/>
              <a:buNone/>
            </a:pPr>
            <a:r>
              <a:rPr lang="en" sz="1800">
                <a:latin typeface="Calibri"/>
                <a:ea typeface="Calibri"/>
                <a:cs typeface="Calibri"/>
                <a:sym typeface="Calibri"/>
              </a:rPr>
              <a:t>Hussain Sakarwala</a:t>
            </a:r>
            <a:r>
              <a:rPr i="1" lang="en" sz="2000">
                <a:latin typeface="Calibri"/>
                <a:ea typeface="Calibri"/>
                <a:cs typeface="Calibri"/>
                <a:sym typeface="Calibri"/>
              </a:rPr>
              <a:t> </a:t>
            </a:r>
            <a:endParaRPr i="1" sz="2000">
              <a:latin typeface="Calibri"/>
              <a:ea typeface="Calibri"/>
              <a:cs typeface="Calibri"/>
              <a:sym typeface="Calibri"/>
            </a:endParaRPr>
          </a:p>
        </p:txBody>
      </p:sp>
      <p:pic>
        <p:nvPicPr>
          <p:cNvPr id="103" name="Google Shape;103;p21"/>
          <p:cNvPicPr preferRelativeResize="0"/>
          <p:nvPr/>
        </p:nvPicPr>
        <p:blipFill>
          <a:blip r:embed="rId3">
            <a:alphaModFix/>
          </a:blip>
          <a:stretch>
            <a:fillRect/>
          </a:stretch>
        </p:blipFill>
        <p:spPr>
          <a:xfrm>
            <a:off x="4756075" y="741975"/>
            <a:ext cx="3695126" cy="3659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idx="2" type="body"/>
          </p:nvPr>
        </p:nvSpPr>
        <p:spPr>
          <a:xfrm>
            <a:off x="484375" y="514599"/>
            <a:ext cx="3921300" cy="5784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0"/>
              </a:spcAft>
              <a:buClr>
                <a:srgbClr val="231F20"/>
              </a:buClr>
              <a:buSzPts val="4100"/>
              <a:buFont typeface="Arial"/>
              <a:buNone/>
            </a:pPr>
            <a:r>
              <a:rPr lang="en"/>
              <a:t>Project Outline</a:t>
            </a:r>
            <a:endParaRPr/>
          </a:p>
        </p:txBody>
      </p:sp>
      <p:pic>
        <p:nvPicPr>
          <p:cNvPr id="109" name="Google Shape;109;p22"/>
          <p:cNvPicPr preferRelativeResize="0"/>
          <p:nvPr/>
        </p:nvPicPr>
        <p:blipFill rotWithShape="1">
          <a:blip r:embed="rId3">
            <a:alphaModFix/>
          </a:blip>
          <a:srcRect b="0" l="6252" r="0" t="0"/>
          <a:stretch/>
        </p:blipFill>
        <p:spPr>
          <a:xfrm>
            <a:off x="484375" y="1393600"/>
            <a:ext cx="7843623" cy="354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567925" y="1724650"/>
            <a:ext cx="7933200" cy="2479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Dataset</a:t>
            </a:r>
            <a:r>
              <a:rPr lang="en" sz="1600">
                <a:latin typeface="Calibri"/>
                <a:ea typeface="Calibri"/>
                <a:cs typeface="Calibri"/>
                <a:sym typeface="Calibri"/>
              </a:rPr>
              <a:t> - </a:t>
            </a:r>
            <a:r>
              <a:rPr lang="en" sz="1600">
                <a:solidFill>
                  <a:schemeClr val="dk1"/>
                </a:solidFill>
                <a:latin typeface="Calibri"/>
                <a:ea typeface="Calibri"/>
                <a:cs typeface="Calibri"/>
                <a:sym typeface="Calibri"/>
              </a:rPr>
              <a:t>FER2013, Custom dataset from medical centers, CMU-MOSI  and CMU-MOSEI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Preprocessing</a:t>
            </a:r>
            <a:r>
              <a:rPr lang="en" sz="1600">
                <a:latin typeface="Calibri"/>
                <a:ea typeface="Calibri"/>
                <a:cs typeface="Calibri"/>
                <a:sym typeface="Calibri"/>
              </a:rPr>
              <a:t> -  Resizing the image, Converting to </a:t>
            </a:r>
            <a:r>
              <a:rPr lang="en" sz="1600">
                <a:latin typeface="Calibri"/>
                <a:ea typeface="Calibri"/>
                <a:cs typeface="Calibri"/>
                <a:sym typeface="Calibri"/>
              </a:rPr>
              <a:t>grayscale</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Architecture</a:t>
            </a:r>
            <a:r>
              <a:rPr lang="en" sz="1600">
                <a:latin typeface="Calibri"/>
                <a:ea typeface="Calibri"/>
                <a:cs typeface="Calibri"/>
                <a:sym typeface="Calibri"/>
              </a:rPr>
              <a:t> - CNN, CNN+LSTM, Neuro Fuzzy logic, Optimization algorithms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Metrics</a:t>
            </a:r>
            <a:r>
              <a:rPr lang="en" sz="1600">
                <a:latin typeface="Calibri"/>
                <a:ea typeface="Calibri"/>
                <a:cs typeface="Calibri"/>
                <a:sym typeface="Calibri"/>
              </a:rPr>
              <a:t> - </a:t>
            </a:r>
            <a:r>
              <a:rPr lang="en" sz="1600">
                <a:solidFill>
                  <a:schemeClr val="dk1"/>
                </a:solidFill>
                <a:latin typeface="Calibri"/>
                <a:ea typeface="Calibri"/>
                <a:cs typeface="Calibri"/>
                <a:sym typeface="Calibri"/>
              </a:rPr>
              <a:t>Precision, F1 Score, Recall</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Accuracy</a:t>
            </a:r>
            <a:r>
              <a:rPr lang="en" sz="1600">
                <a:latin typeface="Calibri"/>
                <a:ea typeface="Calibri"/>
                <a:cs typeface="Calibri"/>
                <a:sym typeface="Calibri"/>
              </a:rPr>
              <a:t> - Precision: 77.8 to 99.5 by using a DFFN model </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i="1" lang="en" sz="1600">
                <a:latin typeface="Calibri"/>
                <a:ea typeface="Calibri"/>
                <a:cs typeface="Calibri"/>
                <a:sym typeface="Calibri"/>
              </a:rPr>
              <a:t>Application</a:t>
            </a:r>
            <a:r>
              <a:rPr lang="en" sz="1600">
                <a:latin typeface="Calibri"/>
                <a:ea typeface="Calibri"/>
                <a:cs typeface="Calibri"/>
                <a:sym typeface="Calibri"/>
              </a:rPr>
              <a:t> - Face recognition, security for data collected, lie detection, use cases in various </a:t>
            </a:r>
            <a:r>
              <a:rPr lang="en" sz="1600">
                <a:latin typeface="Calibri"/>
                <a:ea typeface="Calibri"/>
                <a:cs typeface="Calibri"/>
                <a:sym typeface="Calibri"/>
              </a:rPr>
              <a:t>scenarios.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lnSpc>
                <a:spcPct val="90000"/>
              </a:lnSpc>
              <a:spcBef>
                <a:spcPts val="800"/>
              </a:spcBef>
              <a:spcAft>
                <a:spcPts val="0"/>
              </a:spcAft>
              <a:buClr>
                <a:schemeClr val="dk1"/>
              </a:buClr>
              <a:buSzPts val="1100"/>
              <a:buFont typeface="Arial"/>
              <a:buNone/>
            </a:pPr>
            <a:r>
              <a:rPr lang="en" sz="1600">
                <a:solidFill>
                  <a:srgbClr val="231F20"/>
                </a:solidFill>
                <a:latin typeface="Calibri"/>
                <a:ea typeface="Calibri"/>
                <a:cs typeface="Calibri"/>
                <a:sym typeface="Calibri"/>
              </a:rPr>
              <a:t>Link : </a:t>
            </a:r>
            <a:r>
              <a:rPr lang="en" sz="1600" u="sng">
                <a:solidFill>
                  <a:schemeClr val="hlink"/>
                </a:solidFill>
                <a:latin typeface="Calibri"/>
                <a:ea typeface="Calibri"/>
                <a:cs typeface="Calibri"/>
                <a:sym typeface="Calibri"/>
                <a:hlinkClick r:id="rId3"/>
              </a:rPr>
              <a:t>Literature Survey</a:t>
            </a:r>
            <a:r>
              <a:rPr lang="en" sz="1600">
                <a:solidFill>
                  <a:srgbClr val="231F20"/>
                </a:solidFill>
                <a:latin typeface="Calibri"/>
                <a:ea typeface="Calibri"/>
                <a:cs typeface="Calibri"/>
                <a:sym typeface="Calibri"/>
              </a:rPr>
              <a:t> </a:t>
            </a:r>
            <a:endParaRPr sz="1600">
              <a:latin typeface="Calibri"/>
              <a:ea typeface="Calibri"/>
              <a:cs typeface="Calibri"/>
              <a:sym typeface="Calibri"/>
            </a:endParaRPr>
          </a:p>
        </p:txBody>
      </p:sp>
      <p:sp>
        <p:nvSpPr>
          <p:cNvPr id="115" name="Google Shape;115;p23"/>
          <p:cNvSpPr txBox="1"/>
          <p:nvPr/>
        </p:nvSpPr>
        <p:spPr>
          <a:xfrm>
            <a:off x="346975" y="377600"/>
            <a:ext cx="5102700" cy="75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lang="en" sz="4100">
                <a:solidFill>
                  <a:srgbClr val="231F20"/>
                </a:solidFill>
              </a:rPr>
              <a:t>Literature Survey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idx="1" type="body"/>
          </p:nvPr>
        </p:nvSpPr>
        <p:spPr>
          <a:xfrm>
            <a:off x="484375" y="1777425"/>
            <a:ext cx="3651900" cy="2219400"/>
          </a:xfrm>
          <a:prstGeom prst="rect">
            <a:avLst/>
          </a:prstGeom>
          <a:noFill/>
          <a:ln>
            <a:noFill/>
          </a:ln>
        </p:spPr>
        <p:txBody>
          <a:bodyPr anchorCtr="0" anchor="t" bIns="34275" lIns="68575" spcFirstLastPara="1" rIns="68575" wrap="square" tIns="34275">
            <a:noAutofit/>
          </a:bodyPr>
          <a:lstStyle/>
          <a:p>
            <a:pPr indent="-342900" lvl="0" marL="457200" rtl="0" algn="l">
              <a:lnSpc>
                <a:spcPct val="150000"/>
              </a:lnSpc>
              <a:spcBef>
                <a:spcPts val="800"/>
              </a:spcBef>
              <a:spcAft>
                <a:spcPts val="0"/>
              </a:spcAft>
              <a:buSzPts val="1800"/>
              <a:buFont typeface="Calibri"/>
              <a:buChar char="❏"/>
            </a:pPr>
            <a:r>
              <a:rPr lang="en" sz="1800">
                <a:latin typeface="Calibri"/>
                <a:ea typeface="Calibri"/>
                <a:cs typeface="Calibri"/>
                <a:sym typeface="Calibri"/>
              </a:rPr>
              <a:t>Emotion Recognition in Healthcare</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Medical Alert System</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Real-time Detection</a:t>
            </a:r>
            <a:endParaRPr sz="1800">
              <a:latin typeface="Calibri"/>
              <a:ea typeface="Calibri"/>
              <a:cs typeface="Calibri"/>
              <a:sym typeface="Calibri"/>
            </a:endParaRPr>
          </a:p>
          <a:p>
            <a:pPr indent="-342900" lvl="0" marL="457200" rtl="0" algn="l">
              <a:lnSpc>
                <a:spcPct val="150000"/>
              </a:lnSpc>
              <a:spcBef>
                <a:spcPts val="0"/>
              </a:spcBef>
              <a:spcAft>
                <a:spcPts val="0"/>
              </a:spcAft>
              <a:buSzPts val="1800"/>
              <a:buFont typeface="Calibri"/>
              <a:buChar char="❏"/>
            </a:pPr>
            <a:r>
              <a:rPr lang="en" sz="1800">
                <a:latin typeface="Calibri"/>
                <a:ea typeface="Calibri"/>
                <a:cs typeface="Calibri"/>
                <a:sym typeface="Calibri"/>
              </a:rPr>
              <a:t>Improved assistance</a:t>
            </a:r>
            <a:endParaRPr sz="1800">
              <a:latin typeface="Calibri"/>
              <a:ea typeface="Calibri"/>
              <a:cs typeface="Calibri"/>
              <a:sym typeface="Calibri"/>
            </a:endParaRPr>
          </a:p>
          <a:p>
            <a:pPr indent="0" lvl="0" marL="0" rtl="0" algn="l">
              <a:lnSpc>
                <a:spcPct val="150000"/>
              </a:lnSpc>
              <a:spcBef>
                <a:spcPts val="800"/>
              </a:spcBef>
              <a:spcAft>
                <a:spcPts val="0"/>
              </a:spcAft>
              <a:buNone/>
            </a:pPr>
            <a:r>
              <a:t/>
            </a:r>
            <a:endParaRPr sz="1800">
              <a:latin typeface="Roboto Slab"/>
              <a:ea typeface="Roboto Slab"/>
              <a:cs typeface="Roboto Slab"/>
              <a:sym typeface="Roboto Slab"/>
            </a:endParaRPr>
          </a:p>
          <a:p>
            <a:pPr indent="0" lvl="0" marL="457200" rtl="0" algn="l">
              <a:lnSpc>
                <a:spcPct val="150000"/>
              </a:lnSpc>
              <a:spcBef>
                <a:spcPts val="800"/>
              </a:spcBef>
              <a:spcAft>
                <a:spcPts val="0"/>
              </a:spcAft>
              <a:buNone/>
            </a:pPr>
            <a:r>
              <a:t/>
            </a:r>
            <a:endParaRPr sz="1800">
              <a:latin typeface="Roboto Slab"/>
              <a:ea typeface="Roboto Slab"/>
              <a:cs typeface="Roboto Slab"/>
              <a:sym typeface="Roboto Slab"/>
            </a:endParaRPr>
          </a:p>
        </p:txBody>
      </p:sp>
      <p:sp>
        <p:nvSpPr>
          <p:cNvPr id="121" name="Google Shape;121;p24"/>
          <p:cNvSpPr txBox="1"/>
          <p:nvPr>
            <p:ph idx="2" type="body"/>
          </p:nvPr>
        </p:nvSpPr>
        <p:spPr>
          <a:xfrm>
            <a:off x="484369" y="514594"/>
            <a:ext cx="70173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Holistic Objectives</a:t>
            </a:r>
            <a:endParaRPr/>
          </a:p>
        </p:txBody>
      </p:sp>
      <p:pic>
        <p:nvPicPr>
          <p:cNvPr id="122" name="Google Shape;122;p24"/>
          <p:cNvPicPr preferRelativeResize="0"/>
          <p:nvPr/>
        </p:nvPicPr>
        <p:blipFill>
          <a:blip r:embed="rId3">
            <a:alphaModFix/>
          </a:blip>
          <a:stretch>
            <a:fillRect/>
          </a:stretch>
        </p:blipFill>
        <p:spPr>
          <a:xfrm>
            <a:off x="4202950" y="1731649"/>
            <a:ext cx="1257300" cy="1706335"/>
          </a:xfrm>
          <a:prstGeom prst="rect">
            <a:avLst/>
          </a:prstGeom>
          <a:noFill/>
          <a:ln>
            <a:noFill/>
          </a:ln>
        </p:spPr>
      </p:pic>
      <p:pic>
        <p:nvPicPr>
          <p:cNvPr id="123" name="Google Shape;123;p24"/>
          <p:cNvPicPr preferRelativeResize="0"/>
          <p:nvPr/>
        </p:nvPicPr>
        <p:blipFill>
          <a:blip r:embed="rId4">
            <a:alphaModFix/>
          </a:blip>
          <a:stretch>
            <a:fillRect/>
          </a:stretch>
        </p:blipFill>
        <p:spPr>
          <a:xfrm>
            <a:off x="7627225" y="1501269"/>
            <a:ext cx="1257300" cy="2495550"/>
          </a:xfrm>
          <a:prstGeom prst="rect">
            <a:avLst/>
          </a:prstGeom>
          <a:noFill/>
          <a:ln>
            <a:noFill/>
          </a:ln>
        </p:spPr>
      </p:pic>
      <p:pic>
        <p:nvPicPr>
          <p:cNvPr id="124" name="Google Shape;124;p24"/>
          <p:cNvPicPr preferRelativeResize="0"/>
          <p:nvPr/>
        </p:nvPicPr>
        <p:blipFill rotWithShape="1">
          <a:blip r:embed="rId5">
            <a:alphaModFix/>
          </a:blip>
          <a:srcRect b="0" l="27996" r="31499" t="0"/>
          <a:stretch/>
        </p:blipFill>
        <p:spPr>
          <a:xfrm>
            <a:off x="7425950" y="2413875"/>
            <a:ext cx="277275" cy="428200"/>
          </a:xfrm>
          <a:prstGeom prst="rect">
            <a:avLst/>
          </a:prstGeom>
          <a:noFill/>
          <a:ln>
            <a:noFill/>
          </a:ln>
        </p:spPr>
      </p:pic>
      <p:pic>
        <p:nvPicPr>
          <p:cNvPr id="125" name="Google Shape;125;p24"/>
          <p:cNvPicPr preferRelativeResize="0"/>
          <p:nvPr/>
        </p:nvPicPr>
        <p:blipFill>
          <a:blip r:embed="rId6">
            <a:alphaModFix/>
          </a:blip>
          <a:stretch>
            <a:fillRect/>
          </a:stretch>
        </p:blipFill>
        <p:spPr>
          <a:xfrm>
            <a:off x="7357664" y="1777425"/>
            <a:ext cx="277275" cy="223405"/>
          </a:xfrm>
          <a:prstGeom prst="rect">
            <a:avLst/>
          </a:prstGeom>
          <a:noFill/>
          <a:ln>
            <a:noFill/>
          </a:ln>
        </p:spPr>
      </p:pic>
      <p:pic>
        <p:nvPicPr>
          <p:cNvPr id="126" name="Google Shape;126;p24"/>
          <p:cNvPicPr preferRelativeResize="0"/>
          <p:nvPr/>
        </p:nvPicPr>
        <p:blipFill>
          <a:blip r:embed="rId6">
            <a:alphaModFix/>
          </a:blip>
          <a:stretch>
            <a:fillRect/>
          </a:stretch>
        </p:blipFill>
        <p:spPr>
          <a:xfrm>
            <a:off x="7634939" y="1777425"/>
            <a:ext cx="277275" cy="223405"/>
          </a:xfrm>
          <a:prstGeom prst="rect">
            <a:avLst/>
          </a:prstGeom>
          <a:noFill/>
          <a:ln>
            <a:noFill/>
          </a:ln>
        </p:spPr>
      </p:pic>
      <p:pic>
        <p:nvPicPr>
          <p:cNvPr id="127" name="Google Shape;127;p24"/>
          <p:cNvPicPr preferRelativeResize="0"/>
          <p:nvPr/>
        </p:nvPicPr>
        <p:blipFill>
          <a:blip r:embed="rId7">
            <a:alphaModFix/>
          </a:blip>
          <a:stretch>
            <a:fillRect/>
          </a:stretch>
        </p:blipFill>
        <p:spPr>
          <a:xfrm>
            <a:off x="5788850" y="2334072"/>
            <a:ext cx="1059963" cy="5877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idx="1" type="body"/>
          </p:nvPr>
        </p:nvSpPr>
        <p:spPr>
          <a:xfrm>
            <a:off x="484375" y="1422150"/>
            <a:ext cx="8271600" cy="3014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 sz="1800">
                <a:latin typeface="Calibri"/>
                <a:ea typeface="Calibri"/>
                <a:cs typeface="Calibri"/>
                <a:sym typeface="Calibri"/>
              </a:rPr>
              <a:t>WHO notes that, with 1.7 nurses per 1,000 people, India falls short of their recommended rate of 3 nurses per 1,000 people and that, in order to comply with WHO standards by 2024, the nation will require 4.3 million more nurses.  To tackle this, we  suggest a novel system; being an AI-based emergency monitoring system that would enable real-time surveillance and instantly detect changes in comfort by detecting real-time facial expressions, to warn medical personnel and emergency contacts. This would optimize the problem of rigorous training of nurses and aid them to give adequate attention to patients. </a:t>
            </a:r>
            <a:endParaRPr sz="18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en" sz="1800">
                <a:latin typeface="Calibri"/>
                <a:ea typeface="Calibri"/>
                <a:cs typeface="Calibri"/>
                <a:sym typeface="Calibri"/>
              </a:rPr>
              <a:t>As a result, our system will accurately identify faces, evaluate sentiment, and alert the healthcare division to view the patient's situation</a:t>
            </a:r>
            <a:r>
              <a:rPr lang="en" sz="1800">
                <a:latin typeface="Roboto Slab"/>
                <a:ea typeface="Roboto Slab"/>
                <a:cs typeface="Roboto Slab"/>
                <a:sym typeface="Roboto Slab"/>
              </a:rPr>
              <a:t>.</a:t>
            </a:r>
            <a:endParaRPr sz="1800">
              <a:latin typeface="Roboto Slab"/>
              <a:ea typeface="Roboto Slab"/>
              <a:cs typeface="Roboto Slab"/>
              <a:sym typeface="Roboto Slab"/>
            </a:endParaRPr>
          </a:p>
          <a:p>
            <a:pPr indent="0" lvl="0" marL="0" rtl="0" algn="l">
              <a:lnSpc>
                <a:spcPct val="90000"/>
              </a:lnSpc>
              <a:spcBef>
                <a:spcPts val="0"/>
              </a:spcBef>
              <a:spcAft>
                <a:spcPts val="0"/>
              </a:spcAft>
              <a:buClr>
                <a:srgbClr val="231F20"/>
              </a:buClr>
              <a:buSzPts val="1400"/>
              <a:buFont typeface="Arial"/>
              <a:buNone/>
            </a:pPr>
            <a:r>
              <a:t/>
            </a:r>
            <a:endParaRPr sz="1800">
              <a:latin typeface="Roboto Slab"/>
              <a:ea typeface="Roboto Slab"/>
              <a:cs typeface="Roboto Slab"/>
              <a:sym typeface="Roboto Slab"/>
            </a:endParaRPr>
          </a:p>
        </p:txBody>
      </p:sp>
      <p:sp>
        <p:nvSpPr>
          <p:cNvPr id="133" name="Google Shape;133;p25"/>
          <p:cNvSpPr txBox="1"/>
          <p:nvPr>
            <p:ph idx="2" type="body"/>
          </p:nvPr>
        </p:nvSpPr>
        <p:spPr>
          <a:xfrm>
            <a:off x="484369" y="514594"/>
            <a:ext cx="39213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Abstract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body"/>
          </p:nvPr>
        </p:nvSpPr>
        <p:spPr>
          <a:xfrm>
            <a:off x="4362050" y="1780700"/>
            <a:ext cx="4663200" cy="2817300"/>
          </a:xfrm>
          <a:prstGeom prst="rect">
            <a:avLst/>
          </a:prstGeom>
          <a:noFill/>
          <a:ln>
            <a:noFill/>
          </a:ln>
        </p:spPr>
        <p:txBody>
          <a:bodyPr anchorCtr="0" anchor="t" bIns="34275" lIns="68575" spcFirstLastPara="1" rIns="68575" wrap="square" tIns="34275">
            <a:noAutofit/>
          </a:bodyPr>
          <a:lstStyle/>
          <a:p>
            <a:pPr indent="-342900" lvl="0" marL="457200" rtl="0" algn="l">
              <a:lnSpc>
                <a:spcPct val="115000"/>
              </a:lnSpc>
              <a:spcBef>
                <a:spcPts val="12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 addition to basic amenities.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Automating 24-hour monitoring service.</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Software capable of detecting </a:t>
            </a:r>
            <a:r>
              <a:rPr lang="en" sz="1800">
                <a:solidFill>
                  <a:schemeClr val="dk1"/>
                </a:solidFill>
                <a:latin typeface="Calibri"/>
                <a:ea typeface="Calibri"/>
                <a:cs typeface="Calibri"/>
                <a:sym typeface="Calibri"/>
              </a:rPr>
              <a:t>distressing</a:t>
            </a:r>
            <a:r>
              <a:rPr lang="en" sz="1800">
                <a:solidFill>
                  <a:schemeClr val="dk1"/>
                </a:solidFill>
                <a:latin typeface="Calibri"/>
                <a:ea typeface="Calibri"/>
                <a:cs typeface="Calibri"/>
                <a:sym typeface="Calibri"/>
              </a:rPr>
              <a:t> emotions.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Commercially viable</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An aid rather than a replacement.</a:t>
            </a:r>
            <a:endParaRPr sz="1800">
              <a:solidFill>
                <a:schemeClr val="dk1"/>
              </a:solidFill>
              <a:latin typeface="Calibri"/>
              <a:ea typeface="Calibri"/>
              <a:cs typeface="Calibri"/>
              <a:sym typeface="Calibri"/>
            </a:endParaRPr>
          </a:p>
          <a:p>
            <a:pPr indent="-228600" lvl="0" marL="0" rtl="0" algn="l">
              <a:lnSpc>
                <a:spcPct val="115000"/>
              </a:lnSpc>
              <a:spcBef>
                <a:spcPts val="1200"/>
              </a:spcBef>
              <a:spcAft>
                <a:spcPts val="1200"/>
              </a:spcAft>
              <a:buClr>
                <a:schemeClr val="dk1"/>
              </a:buClr>
              <a:buSzPts val="1100"/>
              <a:buFont typeface="Arial"/>
              <a:buNone/>
            </a:pPr>
            <a:r>
              <a:t/>
            </a:r>
            <a:endParaRPr b="1">
              <a:solidFill>
                <a:schemeClr val="dk1"/>
              </a:solidFill>
              <a:latin typeface="Roboto Slab"/>
              <a:ea typeface="Roboto Slab"/>
              <a:cs typeface="Roboto Slab"/>
              <a:sym typeface="Roboto Slab"/>
            </a:endParaRPr>
          </a:p>
        </p:txBody>
      </p:sp>
      <p:sp>
        <p:nvSpPr>
          <p:cNvPr id="139" name="Google Shape;139;p26"/>
          <p:cNvSpPr txBox="1"/>
          <p:nvPr>
            <p:ph idx="2" type="body"/>
          </p:nvPr>
        </p:nvSpPr>
        <p:spPr>
          <a:xfrm>
            <a:off x="1748818" y="503869"/>
            <a:ext cx="5413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Business Use Case</a:t>
            </a:r>
            <a:endParaRPr/>
          </a:p>
        </p:txBody>
      </p:sp>
      <p:pic>
        <p:nvPicPr>
          <p:cNvPr id="140" name="Google Shape;140;p26"/>
          <p:cNvPicPr preferRelativeResize="0"/>
          <p:nvPr/>
        </p:nvPicPr>
        <p:blipFill>
          <a:blip r:embed="rId3">
            <a:alphaModFix/>
          </a:blip>
          <a:stretch>
            <a:fillRect/>
          </a:stretch>
        </p:blipFill>
        <p:spPr>
          <a:xfrm>
            <a:off x="548875" y="1472094"/>
            <a:ext cx="1257300" cy="1085850"/>
          </a:xfrm>
          <a:prstGeom prst="rect">
            <a:avLst/>
          </a:prstGeom>
          <a:noFill/>
          <a:ln>
            <a:noFill/>
          </a:ln>
        </p:spPr>
      </p:pic>
      <p:pic>
        <p:nvPicPr>
          <p:cNvPr id="141" name="Google Shape;141;p26"/>
          <p:cNvPicPr preferRelativeResize="0"/>
          <p:nvPr/>
        </p:nvPicPr>
        <p:blipFill>
          <a:blip r:embed="rId4">
            <a:alphaModFix/>
          </a:blip>
          <a:stretch>
            <a:fillRect/>
          </a:stretch>
        </p:blipFill>
        <p:spPr>
          <a:xfrm>
            <a:off x="2166950" y="1531649"/>
            <a:ext cx="1077367" cy="1085850"/>
          </a:xfrm>
          <a:prstGeom prst="rect">
            <a:avLst/>
          </a:prstGeom>
          <a:noFill/>
          <a:ln>
            <a:noFill/>
          </a:ln>
        </p:spPr>
      </p:pic>
      <p:pic>
        <p:nvPicPr>
          <p:cNvPr id="142" name="Google Shape;142;p26"/>
          <p:cNvPicPr preferRelativeResize="0"/>
          <p:nvPr/>
        </p:nvPicPr>
        <p:blipFill>
          <a:blip r:embed="rId5">
            <a:alphaModFix/>
          </a:blip>
          <a:stretch>
            <a:fillRect/>
          </a:stretch>
        </p:blipFill>
        <p:spPr>
          <a:xfrm>
            <a:off x="398850" y="2727050"/>
            <a:ext cx="1465650" cy="1609100"/>
          </a:xfrm>
          <a:prstGeom prst="rect">
            <a:avLst/>
          </a:prstGeom>
          <a:noFill/>
          <a:ln>
            <a:noFill/>
          </a:ln>
        </p:spPr>
      </p:pic>
      <p:pic>
        <p:nvPicPr>
          <p:cNvPr id="143" name="Google Shape;143;p26"/>
          <p:cNvPicPr preferRelativeResize="0"/>
          <p:nvPr/>
        </p:nvPicPr>
        <p:blipFill>
          <a:blip r:embed="rId6">
            <a:alphaModFix/>
          </a:blip>
          <a:stretch>
            <a:fillRect/>
          </a:stretch>
        </p:blipFill>
        <p:spPr>
          <a:xfrm>
            <a:off x="2016900" y="2769900"/>
            <a:ext cx="1465650" cy="15024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idx="2" type="body"/>
          </p:nvPr>
        </p:nvSpPr>
        <p:spPr>
          <a:xfrm>
            <a:off x="1438068" y="118119"/>
            <a:ext cx="5413500" cy="6516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rgbClr val="231F20"/>
              </a:buClr>
              <a:buSzPts val="4100"/>
              <a:buFont typeface="Arial"/>
              <a:buNone/>
            </a:pPr>
            <a:r>
              <a:rPr lang="en"/>
              <a:t>Business Use Case</a:t>
            </a:r>
            <a:endParaRPr/>
          </a:p>
        </p:txBody>
      </p:sp>
      <p:pic>
        <p:nvPicPr>
          <p:cNvPr id="149" name="Google Shape;149;p27"/>
          <p:cNvPicPr preferRelativeResize="0"/>
          <p:nvPr/>
        </p:nvPicPr>
        <p:blipFill>
          <a:blip r:embed="rId3">
            <a:alphaModFix/>
          </a:blip>
          <a:stretch>
            <a:fillRect/>
          </a:stretch>
        </p:blipFill>
        <p:spPr>
          <a:xfrm>
            <a:off x="5801449" y="769725"/>
            <a:ext cx="3013775" cy="4280309"/>
          </a:xfrm>
          <a:prstGeom prst="rect">
            <a:avLst/>
          </a:prstGeom>
          <a:noFill/>
          <a:ln cap="flat" cmpd="sng" w="19050">
            <a:solidFill>
              <a:schemeClr val="dk2"/>
            </a:solidFill>
            <a:prstDash val="solid"/>
            <a:round/>
            <a:headEnd len="sm" w="sm" type="none"/>
            <a:tailEnd len="sm" w="sm" type="none"/>
          </a:ln>
        </p:spPr>
      </p:pic>
      <p:pic>
        <p:nvPicPr>
          <p:cNvPr id="150" name="Google Shape;150;p27"/>
          <p:cNvPicPr preferRelativeResize="0"/>
          <p:nvPr/>
        </p:nvPicPr>
        <p:blipFill>
          <a:blip r:embed="rId4">
            <a:alphaModFix/>
          </a:blip>
          <a:stretch>
            <a:fillRect/>
          </a:stretch>
        </p:blipFill>
        <p:spPr>
          <a:xfrm>
            <a:off x="238125" y="1157300"/>
            <a:ext cx="5323500" cy="32039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orporate Gurukul Colour Values">
      <a:dk1>
        <a:srgbClr val="000000"/>
      </a:dk1>
      <a:lt1>
        <a:srgbClr val="FFFFFF"/>
      </a:lt1>
      <a:dk2>
        <a:srgbClr val="44546A"/>
      </a:dk2>
      <a:lt2>
        <a:srgbClr val="E7E6E6"/>
      </a:lt2>
      <a:accent1>
        <a:srgbClr val="0053A6"/>
      </a:accent1>
      <a:accent2>
        <a:srgbClr val="FFC10D"/>
      </a:accent2>
      <a:accent3>
        <a:srgbClr val="0053A6"/>
      </a:accent3>
      <a:accent4>
        <a:srgbClr val="FFC10D"/>
      </a:accent4>
      <a:accent5>
        <a:srgbClr val="0053A6"/>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